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672" r:id="rId3"/>
    <p:sldId id="2813" r:id="rId5"/>
    <p:sldId id="2814" r:id="rId6"/>
    <p:sldId id="2815" r:id="rId7"/>
    <p:sldId id="2816" r:id="rId8"/>
    <p:sldId id="2817" r:id="rId9"/>
    <p:sldId id="2818" r:id="rId10"/>
    <p:sldId id="2819" r:id="rId11"/>
    <p:sldId id="2820" r:id="rId12"/>
    <p:sldId id="2821" r:id="rId13"/>
    <p:sldId id="2822" r:id="rId14"/>
    <p:sldId id="2823" r:id="rId15"/>
    <p:sldId id="2824" r:id="rId16"/>
    <p:sldId id="2825" r:id="rId17"/>
    <p:sldId id="2826" r:id="rId18"/>
    <p:sldId id="2827" r:id="rId19"/>
    <p:sldId id="2828" r:id="rId20"/>
    <p:sldId id="2829" r:id="rId21"/>
    <p:sldId id="2830" r:id="rId22"/>
    <p:sldId id="2831" r:id="rId23"/>
    <p:sldId id="2832" r:id="rId24"/>
    <p:sldId id="2833" r:id="rId25"/>
    <p:sldId id="2834" r:id="rId26"/>
    <p:sldId id="2835" r:id="rId27"/>
    <p:sldId id="2836" r:id="rId28"/>
    <p:sldId id="2837" r:id="rId29"/>
    <p:sldId id="2838" r:id="rId30"/>
    <p:sldId id="2839" r:id="rId31"/>
    <p:sldId id="2840" r:id="rId32"/>
    <p:sldId id="2841" r:id="rId33"/>
    <p:sldId id="2914" r:id="rId34"/>
    <p:sldId id="2842" r:id="rId35"/>
    <p:sldId id="2843" r:id="rId36"/>
    <p:sldId id="2844" r:id="rId37"/>
    <p:sldId id="2845" r:id="rId38"/>
    <p:sldId id="2846" r:id="rId39"/>
    <p:sldId id="2847" r:id="rId40"/>
    <p:sldId id="2848" r:id="rId41"/>
    <p:sldId id="2849" r:id="rId42"/>
    <p:sldId id="2912" r:id="rId43"/>
    <p:sldId id="2850" r:id="rId44"/>
    <p:sldId id="2851" r:id="rId45"/>
    <p:sldId id="2852" r:id="rId46"/>
    <p:sldId id="2853" r:id="rId47"/>
    <p:sldId id="2854" r:id="rId48"/>
    <p:sldId id="2855" r:id="rId49"/>
    <p:sldId id="2856" r:id="rId50"/>
    <p:sldId id="2857" r:id="rId51"/>
    <p:sldId id="2858" r:id="rId52"/>
    <p:sldId id="2859" r:id="rId53"/>
    <p:sldId id="2860" r:id="rId54"/>
    <p:sldId id="2861" r:id="rId55"/>
    <p:sldId id="2862" r:id="rId56"/>
    <p:sldId id="2863" r:id="rId57"/>
    <p:sldId id="2864" r:id="rId58"/>
    <p:sldId id="865" r:id="rId59"/>
  </p:sldIdLst>
  <p:sldSz cx="12192000" cy="6858000"/>
  <p:notesSz cx="6858000" cy="9144000"/>
  <p:embeddedFontLst>
    <p:embeddedFont>
      <p:font typeface="Tw Cen MT" panose="020B0602020104020603" charset="0"/>
      <p:regular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一帆" initials="张一帆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79048" autoAdjust="0"/>
  </p:normalViewPr>
  <p:slideViewPr>
    <p:cSldViewPr snapToGrid="0">
      <p:cViewPr varScale="1">
        <p:scale>
          <a:sx n="92" d="100"/>
          <a:sy n="92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font" Target="fonts/font1.fntdata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0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2" Type="http://schemas.openxmlformats.org/officeDocument/2006/relationships/image" Target="../media/image67.wmf"/><Relationship Id="rId11" Type="http://schemas.openxmlformats.org/officeDocument/2006/relationships/image" Target="../media/image66.wmf"/><Relationship Id="rId10" Type="http://schemas.openxmlformats.org/officeDocument/2006/relationships/image" Target="../media/image65.wmf"/><Relationship Id="rId1" Type="http://schemas.openxmlformats.org/officeDocument/2006/relationships/image" Target="../media/image56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7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23016-8A5F-4B99-B63A-151741210C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1"/>
            <a:ext cx="10261600" cy="563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00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6889-DA73-4EEF-A302-6CFE8B5ED5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715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AA04C-93FF-49E2-83E8-1A2A50E651B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F9C1C94-63E0-4621-8484-C4CA0060BB8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1F2E7B4-227E-4DE3-9325-1F2D6AD752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3D80D-0B18-450A-B3E7-A72A31C2C4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CCE9C75-4075-4617-A4F7-1B02E76274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8551" y="6248400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5.png"/><Relationship Id="rId28" Type="http://schemas.openxmlformats.org/officeDocument/2006/relationships/tags" Target="../tags/tag2.xml"/><Relationship Id="rId27" Type="http://schemas.openxmlformats.org/officeDocument/2006/relationships/image" Target="../media/image4.png"/><Relationship Id="rId26" Type="http://schemas.openxmlformats.org/officeDocument/2006/relationships/tags" Target="../tags/tag1.xml"/><Relationship Id="rId25" Type="http://schemas.openxmlformats.org/officeDocument/2006/relationships/image" Target="../media/image3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534150" y="0"/>
            <a:ext cx="5657850" cy="72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0" y="0"/>
            <a:ext cx="2558415" cy="723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9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oleObject" Target="../embeddings/oleObject18.bin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0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0.png"/><Relationship Id="rId1" Type="http://schemas.openxmlformats.org/officeDocument/2006/relationships/oleObject" Target="../embeddings/oleObject28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35.bin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5" Type="http://schemas.openxmlformats.org/officeDocument/2006/relationships/vmlDrawing" Target="../drawings/vmlDrawing23.v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20.xml"/><Relationship Id="rId32" Type="http://schemas.openxmlformats.org/officeDocument/2006/relationships/image" Target="../media/image44.wmf"/><Relationship Id="rId31" Type="http://schemas.openxmlformats.org/officeDocument/2006/relationships/oleObject" Target="../embeddings/oleObject41.bin"/><Relationship Id="rId30" Type="http://schemas.openxmlformats.org/officeDocument/2006/relationships/tags" Target="../tags/tag19.xml"/><Relationship Id="rId3" Type="http://schemas.openxmlformats.org/officeDocument/2006/relationships/tags" Target="../tags/tag4.xml"/><Relationship Id="rId29" Type="http://schemas.openxmlformats.org/officeDocument/2006/relationships/tags" Target="../tags/tag18.xml"/><Relationship Id="rId28" Type="http://schemas.openxmlformats.org/officeDocument/2006/relationships/tags" Target="../tags/tag17.xml"/><Relationship Id="rId27" Type="http://schemas.openxmlformats.org/officeDocument/2006/relationships/tags" Target="../tags/tag16.xml"/><Relationship Id="rId26" Type="http://schemas.openxmlformats.org/officeDocument/2006/relationships/tags" Target="../tags/tag15.xml"/><Relationship Id="rId25" Type="http://schemas.openxmlformats.org/officeDocument/2006/relationships/tags" Target="../tags/tag14.xml"/><Relationship Id="rId24" Type="http://schemas.openxmlformats.org/officeDocument/2006/relationships/image" Target="../media/image43.wmf"/><Relationship Id="rId23" Type="http://schemas.openxmlformats.org/officeDocument/2006/relationships/oleObject" Target="../embeddings/oleObject40.bin"/><Relationship Id="rId22" Type="http://schemas.openxmlformats.org/officeDocument/2006/relationships/tags" Target="../tags/tag13.xml"/><Relationship Id="rId21" Type="http://schemas.openxmlformats.org/officeDocument/2006/relationships/image" Target="../media/image42.wmf"/><Relationship Id="rId20" Type="http://schemas.openxmlformats.org/officeDocument/2006/relationships/oleObject" Target="../embeddings/oleObject39.bin"/><Relationship Id="rId2" Type="http://schemas.openxmlformats.org/officeDocument/2006/relationships/image" Target="../media/image37.png"/><Relationship Id="rId19" Type="http://schemas.openxmlformats.org/officeDocument/2006/relationships/tags" Target="../tags/tag12.xml"/><Relationship Id="rId18" Type="http://schemas.openxmlformats.org/officeDocument/2006/relationships/image" Target="../media/image41.wmf"/><Relationship Id="rId17" Type="http://schemas.openxmlformats.org/officeDocument/2006/relationships/oleObject" Target="../embeddings/oleObject38.bin"/><Relationship Id="rId16" Type="http://schemas.openxmlformats.org/officeDocument/2006/relationships/tags" Target="../tags/tag11.xml"/><Relationship Id="rId15" Type="http://schemas.openxmlformats.org/officeDocument/2006/relationships/image" Target="../media/image40.wmf"/><Relationship Id="rId14" Type="http://schemas.openxmlformats.org/officeDocument/2006/relationships/oleObject" Target="../embeddings/oleObject37.bin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39.wmf"/><Relationship Id="rId10" Type="http://schemas.openxmlformats.org/officeDocument/2006/relationships/oleObject" Target="../embeddings/oleObject36.bin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oleObject" Target="../embeddings/oleObject43.bin"/><Relationship Id="rId3" Type="http://schemas.openxmlformats.org/officeDocument/2006/relationships/image" Target="../media/image46.wmf"/><Relationship Id="rId2" Type="http://schemas.openxmlformats.org/officeDocument/2006/relationships/oleObject" Target="../embeddings/oleObject42.bin"/><Relationship Id="rId1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oleObject" Target="../embeddings/oleObject44.bin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45.bin"/><Relationship Id="rId1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wmf"/><Relationship Id="rId2" Type="http://schemas.openxmlformats.org/officeDocument/2006/relationships/oleObject" Target="../embeddings/oleObject46.bin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oleObject" Target="../embeddings/oleObject49.bin"/><Relationship Id="rId7" Type="http://schemas.openxmlformats.org/officeDocument/2006/relationships/tags" Target="../tags/tag23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8.bin"/><Relationship Id="rId46" Type="http://schemas.openxmlformats.org/officeDocument/2006/relationships/notesSlide" Target="../notesSlides/notesSlide7.xml"/><Relationship Id="rId45" Type="http://schemas.openxmlformats.org/officeDocument/2006/relationships/vmlDrawing" Target="../drawings/vmlDrawing28.vml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39.xml"/><Relationship Id="rId42" Type="http://schemas.openxmlformats.org/officeDocument/2006/relationships/tags" Target="../tags/tag38.xml"/><Relationship Id="rId41" Type="http://schemas.openxmlformats.org/officeDocument/2006/relationships/image" Target="../media/image67.wmf"/><Relationship Id="rId40" Type="http://schemas.openxmlformats.org/officeDocument/2006/relationships/oleObject" Target="../embeddings/oleObject58.bin"/><Relationship Id="rId4" Type="http://schemas.openxmlformats.org/officeDocument/2006/relationships/tags" Target="../tags/tag22.xml"/><Relationship Id="rId39" Type="http://schemas.openxmlformats.org/officeDocument/2006/relationships/tags" Target="../tags/tag37.xml"/><Relationship Id="rId38" Type="http://schemas.openxmlformats.org/officeDocument/2006/relationships/image" Target="../media/image66.wmf"/><Relationship Id="rId37" Type="http://schemas.openxmlformats.org/officeDocument/2006/relationships/oleObject" Target="../embeddings/oleObject57.bin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image" Target="../media/image65.wmf"/><Relationship Id="rId33" Type="http://schemas.openxmlformats.org/officeDocument/2006/relationships/oleObject" Target="../embeddings/oleObject56.bin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image" Target="../media/image56.emf"/><Relationship Id="rId29" Type="http://schemas.openxmlformats.org/officeDocument/2006/relationships/image" Target="../media/image64.wmf"/><Relationship Id="rId28" Type="http://schemas.openxmlformats.org/officeDocument/2006/relationships/oleObject" Target="../embeddings/oleObject55.bin"/><Relationship Id="rId27" Type="http://schemas.openxmlformats.org/officeDocument/2006/relationships/tags" Target="../tags/tag31.xml"/><Relationship Id="rId26" Type="http://schemas.openxmlformats.org/officeDocument/2006/relationships/image" Target="../media/image63.wmf"/><Relationship Id="rId25" Type="http://schemas.openxmlformats.org/officeDocument/2006/relationships/oleObject" Target="../embeddings/oleObject54.bin"/><Relationship Id="rId24" Type="http://schemas.openxmlformats.org/officeDocument/2006/relationships/tags" Target="../tags/tag30.xml"/><Relationship Id="rId23" Type="http://schemas.openxmlformats.org/officeDocument/2006/relationships/image" Target="../media/image62.wmf"/><Relationship Id="rId22" Type="http://schemas.openxmlformats.org/officeDocument/2006/relationships/oleObject" Target="../embeddings/oleObject53.bin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oleObject" Target="../embeddings/oleObject47.bin"/><Relationship Id="rId19" Type="http://schemas.openxmlformats.org/officeDocument/2006/relationships/tags" Target="../tags/tag27.xml"/><Relationship Id="rId18" Type="http://schemas.openxmlformats.org/officeDocument/2006/relationships/image" Target="../media/image61.wmf"/><Relationship Id="rId17" Type="http://schemas.openxmlformats.org/officeDocument/2006/relationships/oleObject" Target="../embeddings/oleObject52.bin"/><Relationship Id="rId16" Type="http://schemas.openxmlformats.org/officeDocument/2006/relationships/tags" Target="../tags/tag26.xml"/><Relationship Id="rId15" Type="http://schemas.openxmlformats.org/officeDocument/2006/relationships/image" Target="../media/image60.wmf"/><Relationship Id="rId14" Type="http://schemas.openxmlformats.org/officeDocument/2006/relationships/oleObject" Target="../embeddings/oleObject51.bin"/><Relationship Id="rId13" Type="http://schemas.openxmlformats.org/officeDocument/2006/relationships/tags" Target="../tags/tag25.xml"/><Relationship Id="rId12" Type="http://schemas.openxmlformats.org/officeDocument/2006/relationships/image" Target="../media/image59.wmf"/><Relationship Id="rId11" Type="http://schemas.openxmlformats.org/officeDocument/2006/relationships/oleObject" Target="../embeddings/oleObject50.bin"/><Relationship Id="rId10" Type="http://schemas.openxmlformats.org/officeDocument/2006/relationships/tags" Target="../tags/tag24.xml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59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1.png"/><Relationship Id="rId2" Type="http://schemas.openxmlformats.org/officeDocument/2006/relationships/oleObject" Target="../embeddings/oleObject61.bin"/><Relationship Id="rId1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oleObject" Target="../embeddings/oleObject63.bin"/><Relationship Id="rId3" Type="http://schemas.openxmlformats.org/officeDocument/2006/relationships/image" Target="../media/image76.wmf"/><Relationship Id="rId2" Type="http://schemas.openxmlformats.org/officeDocument/2006/relationships/oleObject" Target="../embeddings/oleObject62.bin"/><Relationship Id="rId1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1.png"/><Relationship Id="rId3" Type="http://schemas.openxmlformats.org/officeDocument/2006/relationships/oleObject" Target="../embeddings/oleObject64.bin"/><Relationship Id="rId2" Type="http://schemas.openxmlformats.org/officeDocument/2006/relationships/image" Target="../media/image75.jpeg"/><Relationship Id="rId1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6.wmf"/><Relationship Id="rId2" Type="http://schemas.openxmlformats.org/officeDocument/2006/relationships/oleObject" Target="../embeddings/oleObject65.bin"/><Relationship Id="rId1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wmf"/><Relationship Id="rId2" Type="http://schemas.openxmlformats.org/officeDocument/2006/relationships/oleObject" Target="../embeddings/oleObject66.bin"/><Relationship Id="rId1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10255956" cy="44591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46149" y="1693511"/>
            <a:ext cx="10644011" cy="124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65" b="1" dirty="0">
                <a:latin typeface="微软雅黑" charset="-122"/>
                <a:ea typeface="微软雅黑" charset="-122"/>
              </a:rPr>
              <a:t>电路原理</a:t>
            </a:r>
            <a:endParaRPr lang="zh-CN" altLang="en-US" sz="4265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3200" b="1" dirty="0">
                <a:latin typeface="微软雅黑" charset="-122"/>
                <a:ea typeface="微软雅黑" charset="-122"/>
              </a:rPr>
              <a:t>第</a:t>
            </a:r>
            <a:r>
              <a:rPr lang="zh-CN" altLang="en-US" sz="3200" b="1" dirty="0">
                <a:latin typeface="微软雅黑" charset="-122"/>
                <a:ea typeface="微软雅黑" charset="-122"/>
              </a:rPr>
              <a:t>四章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3200" b="1" dirty="0">
                <a:latin typeface="微软雅黑" charset="-122"/>
                <a:ea typeface="微软雅黑" charset="-122"/>
              </a:rPr>
              <a:t>含有运算放大器的电阻电路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9691" y="3556636"/>
            <a:ext cx="7127121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任课教师：涂晓彤    助理教授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硕导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单   位：厦门大学 信息学院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人工智能研究院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1728" y="5770460"/>
            <a:ext cx="12528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charset="-122"/>
                <a:ea typeface="微软雅黑" charset="-122"/>
              </a:rPr>
              <a:t>2024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年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8" name="矩形 23557"/>
          <p:cNvSpPr/>
          <p:nvPr/>
        </p:nvSpPr>
        <p:spPr>
          <a:xfrm>
            <a:off x="1323975" y="2784475"/>
            <a:ext cx="1012571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        2.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在输入信号很小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(|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|&lt;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的区域内，曲线近似于一条很陡的直线，即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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Au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该直线的斜率与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/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成比例，</a:t>
            </a:r>
            <a:r>
              <a:rPr lang="en-US" altLang="zh-CN" sz="2400" b="1" i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称为开环电压增益，其量值可高达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10</a:t>
            </a:r>
            <a:r>
              <a:rPr lang="en-US" altLang="zh-CN" sz="2400" b="1" baseline="3000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5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～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10</a:t>
            </a:r>
            <a:r>
              <a:rPr lang="en-US" altLang="zh-CN" sz="2400" b="1" baseline="30000">
                <a:solidFill>
                  <a:srgbClr val="800000"/>
                </a:solidFill>
                <a:latin typeface="Times New Roman" panose="02020503050405090304" pitchFamily="18" charset="0"/>
                <a:ea typeface="宋体"/>
              </a:rPr>
              <a:t>8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。工作在线性区的运放是一个高增益的电压放大器。</a:t>
            </a:r>
            <a:endParaRPr lang="zh-CN" altLang="en-US" sz="2400" b="1" dirty="0">
              <a:solidFill>
                <a:srgbClr val="8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．在输入信号较大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(|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|&gt;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的区域，曲线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饱和于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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称为饱和电压，其量值比电源电压低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2V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左右，例如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=15V,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 E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=-15V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则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=13V,-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 =-13V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左右。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工作于饱和区的运放，其输出特性与电压源相似。</a:t>
            </a:r>
            <a:endParaRPr lang="zh-CN" altLang="en-US" sz="2400" b="1" dirty="0">
              <a:solidFill>
                <a:srgbClr val="8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3560" name="对象 23559"/>
          <p:cNvGraphicFramePr/>
          <p:nvPr/>
        </p:nvGraphicFramePr>
        <p:xfrm>
          <a:off x="4572000" y="687388"/>
          <a:ext cx="2819400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581785" imgH="1292225" progId="Photoshop.Image.5">
                  <p:embed/>
                </p:oleObj>
              </mc:Choice>
              <mc:Fallback>
                <p:oleObj name="" r:id="rId1" imgW="1581785" imgH="1292225" progId="Photoshop.Image.5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0" y="687388"/>
                        <a:ext cx="2819400" cy="2303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charRg st="0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8">
                                            <p:txEl>
                                              <p:charRg st="0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charRg st="122" end="2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58">
                                            <p:txEl>
                                              <p:charRg st="122" end="2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advAuto="100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矩形 6145"/>
          <p:cNvSpPr/>
          <p:nvPr/>
        </p:nvSpPr>
        <p:spPr>
          <a:xfrm>
            <a:off x="1570355" y="609600"/>
            <a:ext cx="93275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综上所述，运放在直流和低频应用时，其端电压电流方程为：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6147" name="对象 6146"/>
          <p:cNvGraphicFramePr/>
          <p:nvPr/>
        </p:nvGraphicFramePr>
        <p:xfrm>
          <a:off x="2063750" y="1905000"/>
          <a:ext cx="3824288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726565" imgH="761365" progId="Equation.DSMT4">
                  <p:embed/>
                </p:oleObj>
              </mc:Choice>
              <mc:Fallback>
                <p:oleObj name="" r:id="rId1" imgW="1726565" imgH="761365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750" y="1905000"/>
                        <a:ext cx="3824288" cy="168116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文本框 6147"/>
          <p:cNvSpPr txBox="1"/>
          <p:nvPr/>
        </p:nvSpPr>
        <p:spPr>
          <a:xfrm>
            <a:off x="1147445" y="3810000"/>
            <a:ext cx="100437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式中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B-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B+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是反相输入端和同相输入端的输入偏置电流，其量值非常小，通常小于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10</a:t>
            </a:r>
            <a:r>
              <a:rPr lang="en-US" altLang="zh-CN" sz="2400" b="1" baseline="30000">
                <a:latin typeface="Times New Roman" panose="02020503050405090304" pitchFamily="18" charset="0"/>
                <a:ea typeface="楷体_GB2312" pitchFamily="1" charset="-122"/>
              </a:rPr>
              <a:t>-7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可以近似认为等于零。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是输出电压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对差模输入电压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的转移特性。下面介绍运算放大器的两种电路模型。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pic>
        <p:nvPicPr>
          <p:cNvPr id="6156" name="图片 6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1341438"/>
            <a:ext cx="3384550" cy="2452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charRg st="0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48">
                                            <p:txEl>
                                              <p:charRg st="0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dvAuto="1000" build="p"/>
      <p:bldP spid="614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文本框 7169"/>
          <p:cNvSpPr txBox="1"/>
          <p:nvPr/>
        </p:nvSpPr>
        <p:spPr>
          <a:xfrm>
            <a:off x="2133600" y="623888"/>
            <a:ext cx="6096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二、有限增益的运算放大器模型</a:t>
            </a:r>
            <a:endParaRPr lang="zh-CN" altLang="en-US" sz="280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7177" name="文本框 7176"/>
          <p:cNvSpPr txBox="1"/>
          <p:nvPr/>
        </p:nvSpPr>
        <p:spPr>
          <a:xfrm>
            <a:off x="2133600" y="1265238"/>
            <a:ext cx="8534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有限增益运放模型的符号和转移特性曲线如图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4-9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7184" name="组合 7183"/>
          <p:cNvGrpSpPr/>
          <p:nvPr/>
        </p:nvGrpSpPr>
        <p:grpSpPr>
          <a:xfrm>
            <a:off x="2590800" y="2133600"/>
            <a:ext cx="7010400" cy="3479801"/>
            <a:chOff x="1584" y="411"/>
            <a:chExt cx="4416" cy="2192"/>
          </a:xfrm>
        </p:grpSpPr>
        <p:graphicFrame>
          <p:nvGraphicFramePr>
            <p:cNvPr id="7181" name="对象 7180"/>
            <p:cNvGraphicFramePr/>
            <p:nvPr/>
          </p:nvGraphicFramePr>
          <p:xfrm>
            <a:off x="1584" y="411"/>
            <a:ext cx="4416" cy="19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" r:id="rId1" imgW="15900400" imgH="6959600" progId="Photoshop.Image.5">
                    <p:embed/>
                  </p:oleObj>
                </mc:Choice>
                <mc:Fallback>
                  <p:oleObj name="" r:id="rId1" imgW="15900400" imgH="6959600" progId="Photoshop.Image.5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84" y="411"/>
                          <a:ext cx="4416" cy="19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2" name="矩形 7181"/>
            <p:cNvSpPr/>
            <p:nvPr/>
          </p:nvSpPr>
          <p:spPr>
            <a:xfrm>
              <a:off x="3552" y="2352"/>
              <a:ext cx="59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9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7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dvAuto="1000" build="p"/>
      <p:bldP spid="717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9" name="文本框 24578"/>
          <p:cNvSpPr txBox="1"/>
          <p:nvPr/>
        </p:nvSpPr>
        <p:spPr>
          <a:xfrm>
            <a:off x="2133600" y="3195955"/>
            <a:ext cx="79248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由于实际运放的输入电流非常小，可以认为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这意味着运放的输入电阻为无限大，相当于开路。图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9(b)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所示转移特性曲线是图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8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实际运放转移特性曲线的分段线性近似。有限增益运放模型可以由以下方程描述：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4580" name="对象 24579"/>
          <p:cNvGraphicFramePr/>
          <p:nvPr/>
        </p:nvGraphicFramePr>
        <p:xfrm>
          <a:off x="2362200" y="5335588"/>
          <a:ext cx="29749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1397000" imgH="457200" progId="Equation.3">
                  <p:embed/>
                </p:oleObj>
              </mc:Choice>
              <mc:Fallback>
                <p:oleObj name="" r:id="rId1" imgW="1397000" imgH="4572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2200" y="5335588"/>
                        <a:ext cx="2974975" cy="989012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对象 24580"/>
          <p:cNvGraphicFramePr/>
          <p:nvPr/>
        </p:nvGraphicFramePr>
        <p:xfrm>
          <a:off x="5410200" y="5054600"/>
          <a:ext cx="49530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3" imgW="2322830" imgH="711200" progId="Equation.3">
                  <p:embed/>
                </p:oleObj>
              </mc:Choice>
              <mc:Fallback>
                <p:oleObj name="" r:id="rId3" imgW="2322830" imgH="71120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0200" y="5054600"/>
                        <a:ext cx="4953000" cy="14986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对象 24582"/>
          <p:cNvGraphicFramePr/>
          <p:nvPr/>
        </p:nvGraphicFramePr>
        <p:xfrm>
          <a:off x="2819400" y="754380"/>
          <a:ext cx="5638800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5" imgW="15900400" imgH="6959600" progId="Photoshop.Image.5">
                  <p:embed/>
                </p:oleObj>
              </mc:Choice>
              <mc:Fallback>
                <p:oleObj name="" r:id="rId5" imgW="15900400" imgH="6959600" progId="Photoshop.Image.5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754380"/>
                        <a:ext cx="5638800" cy="2468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dvAuto="100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3772" name="组合 73771"/>
          <p:cNvGrpSpPr/>
          <p:nvPr/>
        </p:nvGrpSpPr>
        <p:grpSpPr>
          <a:xfrm>
            <a:off x="1992313" y="2179638"/>
            <a:ext cx="6381750" cy="3998913"/>
            <a:chOff x="1582" y="754"/>
            <a:chExt cx="4020" cy="2519"/>
          </a:xfrm>
        </p:grpSpPr>
        <p:sp>
          <p:nvSpPr>
            <p:cNvPr id="73730" name="矩形 73729"/>
            <p:cNvSpPr/>
            <p:nvPr/>
          </p:nvSpPr>
          <p:spPr>
            <a:xfrm>
              <a:off x="2661" y="1487"/>
              <a:ext cx="136" cy="363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31" name="直接连接符 73730"/>
            <p:cNvSpPr/>
            <p:nvPr/>
          </p:nvSpPr>
          <p:spPr>
            <a:xfrm flipV="1">
              <a:off x="2729" y="1051"/>
              <a:ext cx="0" cy="43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2" name="直接连接符 73731"/>
            <p:cNvSpPr/>
            <p:nvPr/>
          </p:nvSpPr>
          <p:spPr>
            <a:xfrm>
              <a:off x="2729" y="1850"/>
              <a:ext cx="0" cy="3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3" name="直接连接符 73732"/>
            <p:cNvSpPr/>
            <p:nvPr/>
          </p:nvSpPr>
          <p:spPr>
            <a:xfrm flipH="1">
              <a:off x="2117" y="1051"/>
              <a:ext cx="61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4" name="直接连接符 73733"/>
            <p:cNvSpPr/>
            <p:nvPr/>
          </p:nvSpPr>
          <p:spPr>
            <a:xfrm flipH="1">
              <a:off x="2049" y="2213"/>
              <a:ext cx="6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5" name="直接连接符 73734"/>
            <p:cNvSpPr/>
            <p:nvPr/>
          </p:nvSpPr>
          <p:spPr>
            <a:xfrm>
              <a:off x="1845" y="2795"/>
              <a:ext cx="40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6" name="直接连接符 73735"/>
            <p:cNvSpPr/>
            <p:nvPr/>
          </p:nvSpPr>
          <p:spPr>
            <a:xfrm>
              <a:off x="2049" y="2577"/>
              <a:ext cx="0" cy="21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37" name="椭圆 73736"/>
            <p:cNvSpPr/>
            <p:nvPr/>
          </p:nvSpPr>
          <p:spPr>
            <a:xfrm>
              <a:off x="2015" y="2504"/>
              <a:ext cx="68" cy="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38" name="椭圆 73737"/>
            <p:cNvSpPr/>
            <p:nvPr/>
          </p:nvSpPr>
          <p:spPr>
            <a:xfrm>
              <a:off x="1986" y="2177"/>
              <a:ext cx="68" cy="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39" name="椭圆 73738"/>
            <p:cNvSpPr/>
            <p:nvPr/>
          </p:nvSpPr>
          <p:spPr>
            <a:xfrm>
              <a:off x="2050" y="1024"/>
              <a:ext cx="68" cy="72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40" name="矩形 73739"/>
            <p:cNvSpPr/>
            <p:nvPr/>
          </p:nvSpPr>
          <p:spPr>
            <a:xfrm>
              <a:off x="3750" y="1051"/>
              <a:ext cx="341" cy="145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41" name="直接连接符 73740"/>
            <p:cNvSpPr/>
            <p:nvPr/>
          </p:nvSpPr>
          <p:spPr>
            <a:xfrm flipH="1">
              <a:off x="3478" y="1124"/>
              <a:ext cx="27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42" name="直接连接符 73741"/>
            <p:cNvSpPr/>
            <p:nvPr/>
          </p:nvSpPr>
          <p:spPr>
            <a:xfrm>
              <a:off x="3478" y="1124"/>
              <a:ext cx="0" cy="108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43" name="直接连接符 73742"/>
            <p:cNvSpPr/>
            <p:nvPr/>
          </p:nvSpPr>
          <p:spPr>
            <a:xfrm>
              <a:off x="3478" y="2213"/>
              <a:ext cx="74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44" name="椭圆 73743"/>
            <p:cNvSpPr/>
            <p:nvPr/>
          </p:nvSpPr>
          <p:spPr>
            <a:xfrm>
              <a:off x="4193" y="2168"/>
              <a:ext cx="68" cy="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45" name="菱形 73744"/>
            <p:cNvSpPr/>
            <p:nvPr/>
          </p:nvSpPr>
          <p:spPr>
            <a:xfrm>
              <a:off x="3342" y="1560"/>
              <a:ext cx="272" cy="363"/>
            </a:xfrm>
            <a:prstGeom prst="diamond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46" name="直接连接符 73745"/>
            <p:cNvSpPr/>
            <p:nvPr/>
          </p:nvSpPr>
          <p:spPr>
            <a:xfrm>
              <a:off x="4091" y="1124"/>
              <a:ext cx="1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47" name="椭圆 73746"/>
            <p:cNvSpPr/>
            <p:nvPr/>
          </p:nvSpPr>
          <p:spPr>
            <a:xfrm>
              <a:off x="4230" y="1087"/>
              <a:ext cx="68" cy="7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48" name="矩形 73747"/>
            <p:cNvSpPr/>
            <p:nvPr/>
          </p:nvSpPr>
          <p:spPr>
            <a:xfrm>
              <a:off x="3478" y="1269"/>
              <a:ext cx="24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600" b="1" dirty="0">
                  <a:latin typeface="Times New Roman" panose="02020503050405090304" pitchFamily="18" charset="0"/>
                </a:rPr>
                <a:t>＋</a:t>
              </a:r>
              <a:endParaRPr lang="zh-CN" altLang="en-US" sz="16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49" name="矩形 73748"/>
            <p:cNvSpPr/>
            <p:nvPr/>
          </p:nvSpPr>
          <p:spPr>
            <a:xfrm>
              <a:off x="3478" y="1850"/>
              <a:ext cx="228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400" b="1" dirty="0">
                  <a:latin typeface="Times New Roman" panose="02020503050405090304" pitchFamily="18" charset="0"/>
                </a:rPr>
                <a:t>－</a:t>
              </a:r>
              <a:endParaRPr lang="zh-CN" altLang="en-US" sz="14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50" name="文本框 73749"/>
            <p:cNvSpPr txBox="1"/>
            <p:nvPr/>
          </p:nvSpPr>
          <p:spPr>
            <a:xfrm>
              <a:off x="3560" y="1560"/>
              <a:ext cx="20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A</a:t>
              </a:r>
              <a:r>
                <a:rPr lang="zh-CN" altLang="en-US" b="1">
                  <a:latin typeface="Times New Roman" panose="02020503050405090304" pitchFamily="18" charset="0"/>
                </a:rPr>
                <a:t>（</a:t>
              </a:r>
              <a:r>
                <a:rPr lang="en-US" altLang="zh-CN" b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30000">
                  <a:latin typeface="Times New Roman" panose="02020503050405090304" pitchFamily="18" charset="0"/>
                </a:rPr>
                <a:t>+</a:t>
              </a:r>
              <a:r>
                <a:rPr lang="en-US" altLang="zh-CN" b="1">
                  <a:latin typeface="Times New Roman" panose="02020503050405090304" pitchFamily="18" charset="0"/>
                </a:rPr>
                <a:t>-u</a:t>
              </a:r>
              <a:r>
                <a:rPr lang="en-US" altLang="zh-CN" b="1" baseline="30000">
                  <a:latin typeface="Times New Roman" panose="02020503050405090304" pitchFamily="18" charset="0"/>
                </a:rPr>
                <a:t>-</a:t>
              </a:r>
              <a:r>
                <a:rPr lang="zh-CN" altLang="en-US" b="1">
                  <a:latin typeface="Times New Roman" panose="02020503050405090304" pitchFamily="18" charset="0"/>
                </a:rPr>
                <a:t>）</a:t>
              </a:r>
              <a:r>
                <a:rPr lang="en-US" altLang="zh-CN" b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0</a:t>
              </a:r>
              <a:endParaRPr lang="en-US" altLang="zh-CN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73751" name="矩形 73750"/>
            <p:cNvSpPr/>
            <p:nvPr/>
          </p:nvSpPr>
          <p:spPr>
            <a:xfrm>
              <a:off x="4295" y="1005"/>
              <a:ext cx="24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600" b="1" dirty="0">
                  <a:latin typeface="Times New Roman" panose="02020503050405090304" pitchFamily="18" charset="0"/>
                </a:rPr>
                <a:t>＋</a:t>
              </a:r>
              <a:endParaRPr lang="zh-CN" altLang="en-US" sz="16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52" name="矩形 73751"/>
            <p:cNvSpPr/>
            <p:nvPr/>
          </p:nvSpPr>
          <p:spPr>
            <a:xfrm>
              <a:off x="4318" y="2113"/>
              <a:ext cx="228" cy="19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1400" b="1" dirty="0">
                  <a:latin typeface="Times New Roman" panose="02020503050405090304" pitchFamily="18" charset="0"/>
                </a:rPr>
                <a:t>－</a:t>
              </a:r>
              <a:endParaRPr lang="zh-CN" altLang="en-US" sz="14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53" name="直接连接符 73752"/>
            <p:cNvSpPr/>
            <p:nvPr/>
          </p:nvSpPr>
          <p:spPr>
            <a:xfrm>
              <a:off x="4023" y="2504"/>
              <a:ext cx="40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54" name="直接连接符 73753"/>
            <p:cNvSpPr/>
            <p:nvPr/>
          </p:nvSpPr>
          <p:spPr>
            <a:xfrm>
              <a:off x="4227" y="2213"/>
              <a:ext cx="0" cy="29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55" name="文本框 73754"/>
            <p:cNvSpPr txBox="1"/>
            <p:nvPr/>
          </p:nvSpPr>
          <p:spPr>
            <a:xfrm>
              <a:off x="3640" y="759"/>
              <a:ext cx="61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0</a:t>
              </a:r>
              <a:endParaRPr lang="en-US" altLang="zh-CN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73756" name="文本框 73755"/>
            <p:cNvSpPr txBox="1"/>
            <p:nvPr/>
          </p:nvSpPr>
          <p:spPr>
            <a:xfrm>
              <a:off x="2296" y="1527"/>
              <a:ext cx="61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in</a:t>
              </a:r>
              <a:endParaRPr lang="en-US" altLang="zh-CN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73757" name="文本框 73756"/>
            <p:cNvSpPr txBox="1"/>
            <p:nvPr/>
          </p:nvSpPr>
          <p:spPr>
            <a:xfrm>
              <a:off x="2064" y="754"/>
              <a:ext cx="33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-</a:t>
              </a:r>
              <a:endParaRPr lang="en-US" altLang="zh-CN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73758" name="文本框 73757"/>
            <p:cNvSpPr txBox="1"/>
            <p:nvPr/>
          </p:nvSpPr>
          <p:spPr>
            <a:xfrm>
              <a:off x="2071" y="1933"/>
              <a:ext cx="3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+</a:t>
              </a:r>
              <a:endParaRPr lang="en-US" altLang="zh-CN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73761" name="文本框 73760"/>
            <p:cNvSpPr txBox="1"/>
            <p:nvPr/>
          </p:nvSpPr>
          <p:spPr>
            <a:xfrm>
              <a:off x="2200" y="3022"/>
              <a:ext cx="2110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503050405090304" pitchFamily="18" charset="0"/>
                </a:rPr>
                <a:t>运放的电路模型</a:t>
              </a:r>
              <a:endParaRPr lang="zh-CN" altLang="en-US" sz="20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64" name="文本框 73763"/>
            <p:cNvSpPr txBox="1"/>
            <p:nvPr/>
          </p:nvSpPr>
          <p:spPr>
            <a:xfrm>
              <a:off x="1837" y="890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a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65" name="文本框 73764"/>
            <p:cNvSpPr txBox="1"/>
            <p:nvPr/>
          </p:nvSpPr>
          <p:spPr>
            <a:xfrm>
              <a:off x="1792" y="2024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Times New Roman" panose="02020503050405090304" pitchFamily="18" charset="0"/>
                </a:rPr>
                <a:t>b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66" name="文本框 73765"/>
            <p:cNvSpPr txBox="1"/>
            <p:nvPr/>
          </p:nvSpPr>
          <p:spPr>
            <a:xfrm>
              <a:off x="1582" y="917"/>
              <a:ext cx="36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503050405090304" pitchFamily="18" charset="0"/>
                </a:rPr>
                <a:t>＋</a:t>
              </a:r>
              <a:endParaRPr lang="zh-CN" altLang="en-US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67" name="文本框 73766"/>
            <p:cNvSpPr txBox="1"/>
            <p:nvPr/>
          </p:nvSpPr>
          <p:spPr>
            <a:xfrm>
              <a:off x="1585" y="2408"/>
              <a:ext cx="36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503050405090304" pitchFamily="18" charset="0"/>
                </a:rPr>
                <a:t>－</a:t>
              </a:r>
              <a:endParaRPr lang="zh-CN" altLang="en-US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68" name="文本框 73767"/>
            <p:cNvSpPr txBox="1"/>
            <p:nvPr/>
          </p:nvSpPr>
          <p:spPr>
            <a:xfrm>
              <a:off x="1873" y="2205"/>
              <a:ext cx="362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503050405090304" pitchFamily="18" charset="0"/>
                </a:rPr>
                <a:t>＋</a:t>
              </a:r>
              <a:endParaRPr lang="zh-CN" altLang="en-US" sz="20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69" name="文本框 73768"/>
            <p:cNvSpPr txBox="1"/>
            <p:nvPr/>
          </p:nvSpPr>
          <p:spPr>
            <a:xfrm>
              <a:off x="1883" y="1910"/>
              <a:ext cx="362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503050405090304" pitchFamily="18" charset="0"/>
                </a:rPr>
                <a:t>＋</a:t>
              </a:r>
              <a:endParaRPr lang="zh-CN" altLang="en-US" sz="20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70" name="文本框 73769"/>
            <p:cNvSpPr txBox="1"/>
            <p:nvPr/>
          </p:nvSpPr>
          <p:spPr>
            <a:xfrm>
              <a:off x="1927" y="1071"/>
              <a:ext cx="362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503050405090304" pitchFamily="18" charset="0"/>
                </a:rPr>
                <a:t>－</a:t>
              </a:r>
              <a:endParaRPr lang="zh-CN" altLang="en-US" sz="2000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771" name="文本框 73770"/>
            <p:cNvSpPr txBox="1"/>
            <p:nvPr/>
          </p:nvSpPr>
          <p:spPr>
            <a:xfrm>
              <a:off x="1882" y="2364"/>
              <a:ext cx="362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imes New Roman" panose="02020503050405090304" pitchFamily="18" charset="0"/>
                </a:rPr>
                <a:t>－</a:t>
              </a:r>
              <a:endParaRPr lang="zh-CN" altLang="en-US" sz="2000" b="1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73774" name="组合 73773"/>
          <p:cNvGrpSpPr/>
          <p:nvPr/>
        </p:nvGrpSpPr>
        <p:grpSpPr>
          <a:xfrm>
            <a:off x="7296150" y="2636838"/>
            <a:ext cx="3125788" cy="1768475"/>
            <a:chOff x="1406" y="1424"/>
            <a:chExt cx="1969" cy="1114"/>
          </a:xfrm>
        </p:grpSpPr>
        <p:sp>
          <p:nvSpPr>
            <p:cNvPr id="73775" name="直接连接符 73774"/>
            <p:cNvSpPr/>
            <p:nvPr/>
          </p:nvSpPr>
          <p:spPr>
            <a:xfrm flipH="1">
              <a:off x="1692" y="2490"/>
              <a:ext cx="4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76" name="直接连接符 73775"/>
            <p:cNvSpPr/>
            <p:nvPr/>
          </p:nvSpPr>
          <p:spPr>
            <a:xfrm>
              <a:off x="2616" y="1560"/>
              <a:ext cx="0" cy="91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77" name="文本框 73776"/>
            <p:cNvSpPr txBox="1"/>
            <p:nvPr/>
          </p:nvSpPr>
          <p:spPr>
            <a:xfrm>
              <a:off x="2624" y="1850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78" name="文本框 73777"/>
            <p:cNvSpPr txBox="1"/>
            <p:nvPr/>
          </p:nvSpPr>
          <p:spPr>
            <a:xfrm>
              <a:off x="2630" y="2132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_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79" name="文本框 73778"/>
            <p:cNvSpPr txBox="1"/>
            <p:nvPr/>
          </p:nvSpPr>
          <p:spPr>
            <a:xfrm>
              <a:off x="2708" y="2030"/>
              <a:ext cx="65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A</a:t>
              </a:r>
              <a:r>
                <a:rPr lang="en-US" altLang="zh-CN" b="1">
                  <a:latin typeface="Times New Roman" panose="02020503050405090304" pitchFamily="18" charset="0"/>
                </a:rPr>
                <a:t>(</a:t>
              </a:r>
              <a:r>
                <a:rPr lang="en-US" altLang="zh-CN" b="1" i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+</a:t>
              </a:r>
              <a:r>
                <a:rPr lang="en-US" altLang="zh-CN" b="1">
                  <a:latin typeface="宋体" pitchFamily="2" charset="-122"/>
                </a:rPr>
                <a:t>-</a:t>
              </a:r>
              <a:r>
                <a:rPr lang="en-US" altLang="zh-CN" b="1" i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宋体" pitchFamily="2" charset="-122"/>
                </a:rPr>
                <a:t>-</a:t>
              </a:r>
              <a:r>
                <a:rPr lang="en-US" altLang="zh-CN" b="1">
                  <a:latin typeface="Times New Roman" panose="02020503050405090304" pitchFamily="18" charset="0"/>
                </a:rPr>
                <a:t>)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80" name="矩形 73779"/>
            <p:cNvSpPr/>
            <p:nvPr/>
          </p:nvSpPr>
          <p:spPr>
            <a:xfrm>
              <a:off x="2556" y="1656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81" name="直接连接符 73780"/>
            <p:cNvSpPr/>
            <p:nvPr/>
          </p:nvSpPr>
          <p:spPr>
            <a:xfrm>
              <a:off x="2616" y="2472"/>
              <a:ext cx="69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82" name="直接连接符 73781"/>
            <p:cNvSpPr/>
            <p:nvPr/>
          </p:nvSpPr>
          <p:spPr>
            <a:xfrm>
              <a:off x="2610" y="1560"/>
              <a:ext cx="69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83" name="直接连接符 73782"/>
            <p:cNvSpPr/>
            <p:nvPr/>
          </p:nvSpPr>
          <p:spPr>
            <a:xfrm>
              <a:off x="2136" y="1584"/>
              <a:ext cx="0" cy="91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84" name="直接连接符 73783"/>
            <p:cNvSpPr/>
            <p:nvPr/>
          </p:nvSpPr>
          <p:spPr>
            <a:xfrm flipH="1">
              <a:off x="1692" y="1584"/>
              <a:ext cx="4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85" name="矩形 73784"/>
            <p:cNvSpPr/>
            <p:nvPr/>
          </p:nvSpPr>
          <p:spPr>
            <a:xfrm>
              <a:off x="2076" y="1872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86" name="文本框 73785"/>
            <p:cNvSpPr txBox="1"/>
            <p:nvPr/>
          </p:nvSpPr>
          <p:spPr>
            <a:xfrm>
              <a:off x="2678" y="1598"/>
              <a:ext cx="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o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73787" name="文本框 73786"/>
            <p:cNvSpPr txBox="1"/>
            <p:nvPr/>
          </p:nvSpPr>
          <p:spPr>
            <a:xfrm>
              <a:off x="1826" y="1874"/>
              <a:ext cx="23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73788" name="文本框 73787"/>
            <p:cNvSpPr txBox="1"/>
            <p:nvPr/>
          </p:nvSpPr>
          <p:spPr>
            <a:xfrm>
              <a:off x="1406" y="2306"/>
              <a:ext cx="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89" name="文本框 73788"/>
            <p:cNvSpPr txBox="1"/>
            <p:nvPr/>
          </p:nvSpPr>
          <p:spPr>
            <a:xfrm>
              <a:off x="1424" y="1424"/>
              <a:ext cx="24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宋体" pitchFamily="2" charset="-122"/>
                </a:rPr>
                <a:t>-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73790" name="菱形 73789"/>
            <p:cNvSpPr/>
            <p:nvPr/>
          </p:nvSpPr>
          <p:spPr>
            <a:xfrm>
              <a:off x="2520" y="2040"/>
              <a:ext cx="192" cy="342"/>
            </a:xfrm>
            <a:prstGeom prst="diamond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91" name="椭圆 73790"/>
            <p:cNvSpPr/>
            <p:nvPr/>
          </p:nvSpPr>
          <p:spPr>
            <a:xfrm>
              <a:off x="1632" y="1548"/>
              <a:ext cx="57" cy="57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92" name="椭圆 73791"/>
            <p:cNvSpPr/>
            <p:nvPr/>
          </p:nvSpPr>
          <p:spPr>
            <a:xfrm>
              <a:off x="1632" y="2454"/>
              <a:ext cx="57" cy="57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93" name="椭圆 73792"/>
            <p:cNvSpPr/>
            <p:nvPr/>
          </p:nvSpPr>
          <p:spPr>
            <a:xfrm>
              <a:off x="3312" y="1524"/>
              <a:ext cx="57" cy="57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94" name="椭圆 73793"/>
            <p:cNvSpPr/>
            <p:nvPr/>
          </p:nvSpPr>
          <p:spPr>
            <a:xfrm>
              <a:off x="3318" y="2436"/>
              <a:ext cx="57" cy="57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3795" name="文本框 73794"/>
          <p:cNvSpPr txBox="1"/>
          <p:nvPr/>
        </p:nvSpPr>
        <p:spPr>
          <a:xfrm>
            <a:off x="3413125" y="908050"/>
            <a:ext cx="479044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 err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i</a:t>
            </a:r>
            <a:r>
              <a:rPr lang="en-US" altLang="zh-CN" sz="2000" b="1">
                <a:latin typeface="Times New Roman" panose="02020503050405090304" pitchFamily="18" charset="0"/>
              </a:rPr>
              <a:t> </a:t>
            </a:r>
            <a:r>
              <a:rPr lang="zh-CN" altLang="en-US" sz="2000" b="1">
                <a:latin typeface="Times New Roman" panose="02020503050405090304" pitchFamily="18" charset="0"/>
              </a:rPr>
              <a:t>：</a:t>
            </a:r>
            <a:r>
              <a:rPr lang="zh-CN" altLang="en-US" sz="2000" b="1" dirty="0">
                <a:latin typeface="Times New Roman" panose="02020503050405090304" pitchFamily="18" charset="0"/>
              </a:rPr>
              <a:t>运算放大器两输入端间的输入电阻。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73796" name="文本框 73795"/>
          <p:cNvSpPr txBox="1"/>
          <p:nvPr/>
        </p:nvSpPr>
        <p:spPr>
          <a:xfrm>
            <a:off x="3432175" y="1536700"/>
            <a:ext cx="361759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o</a:t>
            </a:r>
            <a:r>
              <a:rPr lang="zh-CN" altLang="en-US" sz="2000" b="1">
                <a:latin typeface="Times New Roman" panose="02020503050405090304" pitchFamily="18" charset="0"/>
              </a:rPr>
              <a:t>：</a:t>
            </a:r>
            <a:r>
              <a:rPr lang="zh-CN" altLang="en-US" sz="2000" b="1" dirty="0">
                <a:latin typeface="Times New Roman" panose="02020503050405090304" pitchFamily="18" charset="0"/>
              </a:rPr>
              <a:t>运算放大器的输出电阻。  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95" grpId="0"/>
      <p:bldP spid="737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文本框 8193"/>
          <p:cNvSpPr txBox="1"/>
          <p:nvPr/>
        </p:nvSpPr>
        <p:spPr>
          <a:xfrm>
            <a:off x="972185" y="833120"/>
            <a:ext cx="10699750" cy="24549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有限增益模型可以工作于三个不同的区域时，其电路模型，分别如图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(a)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(b)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(c)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1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．线性区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当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|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|&lt;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时，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)=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Au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运放等效为一个电压控制电压源，如图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(a)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  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8199" name="组合 8198"/>
          <p:cNvGrpSpPr/>
          <p:nvPr/>
        </p:nvGrpSpPr>
        <p:grpSpPr>
          <a:xfrm>
            <a:off x="4267200" y="3379470"/>
            <a:ext cx="3581400" cy="3148013"/>
            <a:chOff x="1104" y="1724"/>
            <a:chExt cx="2256" cy="1983"/>
          </a:xfrm>
        </p:grpSpPr>
        <p:graphicFrame>
          <p:nvGraphicFramePr>
            <p:cNvPr id="8195" name="对象 8194"/>
            <p:cNvGraphicFramePr/>
            <p:nvPr/>
          </p:nvGraphicFramePr>
          <p:xfrm>
            <a:off x="1104" y="1724"/>
            <a:ext cx="2256" cy="17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1" imgW="10947400" imgH="8458200" progId="Photoshop.Image.5">
                    <p:embed/>
                  </p:oleObj>
                </mc:Choice>
                <mc:Fallback>
                  <p:oleObj name="" r:id="rId1" imgW="10947400" imgH="8458200" progId="Photoshop.Image.5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04" y="1724"/>
                          <a:ext cx="2256" cy="17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7" name="矩形 8196"/>
            <p:cNvSpPr/>
            <p:nvPr/>
          </p:nvSpPr>
          <p:spPr>
            <a:xfrm>
              <a:off x="1824" y="3456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10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charRg st="0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charRg st="54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4">
                                            <p:txEl>
                                              <p:charRg st="54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charRg st="69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4">
                                            <p:txEl>
                                              <p:charRg st="69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dvAuto="100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3" name="矩形 25602"/>
          <p:cNvSpPr/>
          <p:nvPr/>
        </p:nvSpPr>
        <p:spPr>
          <a:xfrm>
            <a:off x="2133600" y="3146425"/>
            <a:ext cx="8001000" cy="36366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．正饱和区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当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&gt;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时，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=+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运放的输出端口等效于一个直流电压源，如图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(b)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．负饱和区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当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&lt;-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时，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=-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运放的输出端口等效于一个直流电压源，如图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(c)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25608" name="组合 25607"/>
          <p:cNvGrpSpPr/>
          <p:nvPr/>
        </p:nvGrpSpPr>
        <p:grpSpPr>
          <a:xfrm>
            <a:off x="2971800" y="723900"/>
            <a:ext cx="6096000" cy="2547938"/>
            <a:chOff x="1200" y="2390"/>
            <a:chExt cx="3840" cy="1605"/>
          </a:xfrm>
        </p:grpSpPr>
        <p:graphicFrame>
          <p:nvGraphicFramePr>
            <p:cNvPr id="25609" name="对象 25608"/>
            <p:cNvGraphicFramePr/>
            <p:nvPr/>
          </p:nvGraphicFramePr>
          <p:xfrm>
            <a:off x="1200" y="2390"/>
            <a:ext cx="3840" cy="1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1" imgW="22796500" imgH="8369300" progId="Photoshop.Image.5">
                    <p:embed/>
                  </p:oleObj>
                </mc:Choice>
                <mc:Fallback>
                  <p:oleObj name="" r:id="rId1" imgW="22796500" imgH="8369300" progId="Photoshop.Image.5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00" y="2390"/>
                          <a:ext cx="3840" cy="14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0" name="矩形 25609"/>
            <p:cNvSpPr/>
            <p:nvPr/>
          </p:nvSpPr>
          <p:spPr>
            <a:xfrm>
              <a:off x="2736" y="3744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10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15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charRg st="15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66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charRg st="66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charRg st="81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603">
                                            <p:txEl>
                                              <p:charRg st="81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9217"/>
          <p:cNvSpPr txBox="1"/>
          <p:nvPr/>
        </p:nvSpPr>
        <p:spPr>
          <a:xfrm>
            <a:off x="1452880" y="535305"/>
            <a:ext cx="9996170" cy="2473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三、理想运算放大器模型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b="1" dirty="0">
                <a:latin typeface="Times New Roman" panose="02020503050405090304" pitchFamily="18" charset="0"/>
                <a:ea typeface="楷体_GB2312" pitchFamily="1" charset="-122"/>
              </a:rPr>
              <a:t> 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实际运放的开环电压增益非常大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=10</a:t>
            </a:r>
            <a:r>
              <a:rPr lang="en-US" altLang="zh-CN" sz="2400" b="1" baseline="30000">
                <a:latin typeface="Times New Roman" panose="02020503050405090304" pitchFamily="18" charset="0"/>
                <a:ea typeface="楷体_GB2312" pitchFamily="1" charset="-122"/>
              </a:rPr>
              <a:t>5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~10</a:t>
            </a:r>
            <a:r>
              <a:rPr lang="en-US" altLang="zh-CN" sz="2400" b="1" baseline="30000">
                <a:latin typeface="Times New Roman" panose="02020503050405090304" pitchFamily="18" charset="0"/>
                <a:ea typeface="楷体_GB2312" pitchFamily="1" charset="-122"/>
              </a:rPr>
              <a:t>8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可以近似认为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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400" b="1" i="1" dirty="0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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=0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。此时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有限增益运放模型可以进一步简化为理想运放模型。理想运放模型的符号如图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(a)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所示，其转移特性曲线如图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(b)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9229" name="组合 9228"/>
          <p:cNvGrpSpPr/>
          <p:nvPr/>
        </p:nvGrpSpPr>
        <p:grpSpPr>
          <a:xfrm>
            <a:off x="3048000" y="3429000"/>
            <a:ext cx="6324600" cy="2932113"/>
            <a:chOff x="912" y="1428"/>
            <a:chExt cx="3984" cy="1847"/>
          </a:xfrm>
        </p:grpSpPr>
        <p:graphicFrame>
          <p:nvGraphicFramePr>
            <p:cNvPr id="9226" name="对象 9225"/>
            <p:cNvGraphicFramePr/>
            <p:nvPr/>
          </p:nvGraphicFramePr>
          <p:xfrm>
            <a:off x="912" y="1428"/>
            <a:ext cx="3984" cy="1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" imgW="16840200" imgH="6985000" progId="Photoshop.Image.5">
                    <p:embed/>
                  </p:oleObj>
                </mc:Choice>
                <mc:Fallback>
                  <p:oleObj name="" r:id="rId1" imgW="16840200" imgH="6985000" progId="Photoshop.Image.5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12" y="1428"/>
                          <a:ext cx="3984" cy="16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7" name="矩形 9226"/>
            <p:cNvSpPr/>
            <p:nvPr/>
          </p:nvSpPr>
          <p:spPr>
            <a:xfrm>
              <a:off x="2490" y="3024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5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11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charRg st="12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8">
                                            <p:txEl>
                                              <p:charRg st="12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dvAuto="100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3" name="文本框 117762"/>
          <p:cNvSpPr txBox="1"/>
          <p:nvPr/>
        </p:nvSpPr>
        <p:spPr>
          <a:xfrm>
            <a:off x="2135505" y="741680"/>
            <a:ext cx="8516620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虚短</a:t>
            </a:r>
            <a:r>
              <a:rPr lang="en-US" altLang="zh-CN" sz="24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4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由于理想运放的线性段放大倍数为无穷大，要运放工作在线性区域，运放的输入电压应该无穷小，理想运放的输入端电压近似为零，输入端可以看成是短接的</a:t>
            </a:r>
            <a:r>
              <a:rPr lang="en-US" altLang="zh-CN" sz="2400" b="1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---“</a:t>
            </a:r>
            <a:r>
              <a:rPr lang="zh-CN" altLang="en-US" sz="24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虚短”。</a:t>
            </a:r>
            <a:endParaRPr lang="zh-CN" altLang="en-US" sz="24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17764" name="矩形 117763"/>
          <p:cNvSpPr/>
          <p:nvPr/>
        </p:nvSpPr>
        <p:spPr>
          <a:xfrm>
            <a:off x="2092325" y="2901950"/>
            <a:ext cx="8559800" cy="2491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虚断</a:t>
            </a:r>
            <a:r>
              <a:rPr lang="en-US" altLang="zh-CN" sz="24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4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由运放的模型可见，当运放工作在线性区内时，其输入电压近似为零，那么其输入电流亦近似为零。这样，我们在分析计算含运放的电路时，可以将运放的两个输入端视为开路。</a:t>
            </a:r>
            <a:endParaRPr lang="zh-CN" altLang="en-US" sz="24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虚地</a:t>
            </a:r>
            <a:r>
              <a:rPr lang="en-US" altLang="zh-CN" sz="2400" b="1" dirty="0">
                <a:solidFill>
                  <a:srgbClr val="CC3300"/>
                </a:solidFill>
                <a:latin typeface="楷体_GB2312" pitchFamily="1" charset="-122"/>
                <a:ea typeface="楷体_GB2312" pitchFamily="1" charset="-122"/>
              </a:rPr>
              <a:t>*</a:t>
            </a:r>
            <a:r>
              <a:rPr lang="en-US" altLang="zh-CN" sz="24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4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当运放的同相端（或反相端）接地时，运放的另一端也相当于接地，我们称其为“虚地”。</a:t>
            </a:r>
            <a:endParaRPr lang="zh-CN" altLang="en-US" sz="24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7" name="文本框 26626"/>
          <p:cNvSpPr txBox="1"/>
          <p:nvPr/>
        </p:nvSpPr>
        <p:spPr>
          <a:xfrm>
            <a:off x="1195070" y="650875"/>
            <a:ext cx="73152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理想运放模型可由以下方程描述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:</a:t>
            </a:r>
            <a:endParaRPr lang="en-US" altLang="zh-CN" sz="2400" b="1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6628" name="对象 26627"/>
          <p:cNvGraphicFramePr/>
          <p:nvPr/>
        </p:nvGraphicFramePr>
        <p:xfrm>
          <a:off x="2286000" y="1181100"/>
          <a:ext cx="29718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397000" imgH="457200" progId="Equation.3">
                  <p:embed/>
                </p:oleObj>
              </mc:Choice>
              <mc:Fallback>
                <p:oleObj name="" r:id="rId1" imgW="1397000" imgH="4572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0" y="1181100"/>
                        <a:ext cx="2971800" cy="9842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对象 26628"/>
          <p:cNvGraphicFramePr/>
          <p:nvPr/>
        </p:nvGraphicFramePr>
        <p:xfrm>
          <a:off x="5486400" y="1028700"/>
          <a:ext cx="49545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2767330" imgH="711200" progId="Equation.3">
                  <p:embed/>
                </p:oleObj>
              </mc:Choice>
              <mc:Fallback>
                <p:oleObj name="" r:id="rId3" imgW="2767330" imgH="7112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1028700"/>
                        <a:ext cx="4954588" cy="12573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文本框 26629"/>
          <p:cNvSpPr txBox="1"/>
          <p:nvPr/>
        </p:nvSpPr>
        <p:spPr>
          <a:xfrm>
            <a:off x="1974850" y="2438400"/>
            <a:ext cx="84664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理想运放模型工作于线性区、正饱和区和负饱和区相应的电路模型，分别如图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(a)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(b)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(c)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所示。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26634" name="组合 26633"/>
          <p:cNvGrpSpPr/>
          <p:nvPr/>
        </p:nvGrpSpPr>
        <p:grpSpPr>
          <a:xfrm>
            <a:off x="2133600" y="3733800"/>
            <a:ext cx="8077200" cy="2608263"/>
            <a:chOff x="384" y="2448"/>
            <a:chExt cx="5088" cy="1643"/>
          </a:xfrm>
        </p:grpSpPr>
        <p:graphicFrame>
          <p:nvGraphicFramePr>
            <p:cNvPr id="26631" name="对象 26630"/>
            <p:cNvGraphicFramePr/>
            <p:nvPr/>
          </p:nvGraphicFramePr>
          <p:xfrm>
            <a:off x="384" y="2448"/>
            <a:ext cx="3426" cy="1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5" imgW="23355300" imgH="9436100" progId="Photoshop.Image.5">
                    <p:embed/>
                  </p:oleObj>
                </mc:Choice>
                <mc:Fallback>
                  <p:oleObj name="" r:id="rId5" imgW="23355300" imgH="9436100" progId="Photoshop.Image.5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4" y="2448"/>
                          <a:ext cx="3426" cy="138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对象 26631"/>
            <p:cNvGraphicFramePr/>
            <p:nvPr/>
          </p:nvGraphicFramePr>
          <p:xfrm>
            <a:off x="3552" y="2448"/>
            <a:ext cx="1920" cy="1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7" imgW="12585700" imgH="9118600" progId="Photoshop.Image.5">
                    <p:embed/>
                  </p:oleObj>
                </mc:Choice>
                <mc:Fallback>
                  <p:oleObj name="" r:id="rId7" imgW="12585700" imgH="9118600" progId="Photoshop.Image.5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52" y="2448"/>
                          <a:ext cx="1920" cy="13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3" name="矩形 26632"/>
            <p:cNvSpPr/>
            <p:nvPr/>
          </p:nvSpPr>
          <p:spPr>
            <a:xfrm>
              <a:off x="2592" y="3840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11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630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dvAuto="1000" build="p"/>
      <p:bldP spid="2663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5" name="文本框 28674"/>
          <p:cNvSpPr txBox="1"/>
          <p:nvPr/>
        </p:nvSpPr>
        <p:spPr>
          <a:xfrm>
            <a:off x="3792538" y="1989138"/>
            <a:ext cx="6048375" cy="301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503050405090304" pitchFamily="18" charset="0"/>
                <a:ea typeface="楷体_GB2312" pitchFamily="1" charset="-122"/>
              </a:rPr>
              <a:t>  </a:t>
            </a: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运算放大器的电路模型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  比例电路的分析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  含有理想运算放大器的电路的分析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endParaRPr lang="zh-CN" altLang="en-US" b="1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charRg st="1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23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charRg st="23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41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charRg st="41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5" name="文本框 10244"/>
          <p:cNvSpPr txBox="1"/>
          <p:nvPr/>
        </p:nvSpPr>
        <p:spPr>
          <a:xfrm>
            <a:off x="1276350" y="3539490"/>
            <a:ext cx="989076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ct val="45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上式表明该理想运放的输入端口既像一个开路（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+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），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又像一个短路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=0)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这可等效为一个电流为零的特殊短路，因此，该模型又称为虚短路模型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当输入电压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时，输出电压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可以为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到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sat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间的任何量值。此时，理想运放的模型为一个增益为无限大的电压控制电压源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(VCVS)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。 </a:t>
            </a:r>
            <a:endParaRPr lang="zh-CN" altLang="en-US" sz="2000" b="1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0246" name="对象 10245"/>
          <p:cNvGraphicFramePr/>
          <p:nvPr/>
        </p:nvGraphicFramePr>
        <p:xfrm>
          <a:off x="2208213" y="1517015"/>
          <a:ext cx="383381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30400" imgH="685800" progId="Equation.3">
                  <p:embed/>
                </p:oleObj>
              </mc:Choice>
              <mc:Fallback>
                <p:oleObj name="" r:id="rId1" imgW="1930400" imgH="6858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8213" y="1517015"/>
                        <a:ext cx="3833812" cy="13652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矩形 10247"/>
          <p:cNvSpPr/>
          <p:nvPr/>
        </p:nvSpPr>
        <p:spPr>
          <a:xfrm>
            <a:off x="1276350" y="653415"/>
            <a:ext cx="8001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工作于线性区的理想运放模型可以由以下方程描述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pic>
        <p:nvPicPr>
          <p:cNvPr id="10251" name="图片 10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228090"/>
            <a:ext cx="3429000" cy="2324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8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charRg st="0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45">
                                            <p:txEl>
                                              <p:charRg st="0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8" grpId="0" advAuto="100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29697"/>
          <p:cNvSpPr>
            <a:spLocks noGrp="1"/>
          </p:cNvSpPr>
          <p:nvPr>
            <p:ph type="ctrTitle"/>
          </p:nvPr>
        </p:nvSpPr>
        <p:spPr>
          <a:xfrm>
            <a:off x="2133600" y="546100"/>
            <a:ext cx="8001000" cy="60960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en-US" altLang="zh-CN" sz="3200" b="1" kern="1200" baseline="0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3200" b="1" kern="1200" baseline="0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3200" b="1" kern="1200" baseline="0">
                <a:latin typeface="Times New Roman" panose="02020503050405090304" pitchFamily="18" charset="0"/>
                <a:ea typeface="楷体_GB2312" pitchFamily="1" charset="-122"/>
              </a:rPr>
              <a:t>2  </a:t>
            </a:r>
            <a:r>
              <a:rPr lang="zh-CN" altLang="en-US" sz="3200" b="1" kern="1200" baseline="0" dirty="0">
                <a:latin typeface="Times New Roman" panose="02020503050405090304" pitchFamily="18" charset="0"/>
                <a:ea typeface="楷体_GB2312" pitchFamily="1" charset="-122"/>
              </a:rPr>
              <a:t>比例电路分析</a:t>
            </a:r>
            <a:endParaRPr lang="zh-CN" altLang="en-US" sz="3200" kern="1200" baseline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29699" name="文本框 29698"/>
          <p:cNvSpPr txBox="1"/>
          <p:nvPr/>
        </p:nvSpPr>
        <p:spPr>
          <a:xfrm>
            <a:off x="2133600" y="1698625"/>
            <a:ext cx="8283575" cy="1353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8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电压跟随器</a:t>
            </a:r>
            <a:r>
              <a:rPr lang="zh-CN" altLang="en-US" b="1" dirty="0">
                <a:latin typeface="Times New Roman" panose="02020503050405090304" pitchFamily="18" charset="0"/>
                <a:ea typeface="楷体_GB2312" pitchFamily="1" charset="-122"/>
              </a:rPr>
              <a:t>  </a:t>
            </a:r>
            <a:endParaRPr lang="zh-CN" altLang="en-US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  <a:ea typeface="楷体_GB2312" pitchFamily="1" charset="-122"/>
              </a:rPr>
              <a:t>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  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13(a)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所示电压跟随器是一种最简单的运放电路。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29700" name="文本框 29699"/>
          <p:cNvSpPr txBox="1"/>
          <p:nvPr/>
        </p:nvSpPr>
        <p:spPr>
          <a:xfrm>
            <a:off x="1513840" y="1155700"/>
            <a:ext cx="87153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下面采用理想运放线性模型分析几种常用的运放电路。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29701" name="组合 29700"/>
          <p:cNvGrpSpPr/>
          <p:nvPr/>
        </p:nvGrpSpPr>
        <p:grpSpPr>
          <a:xfrm>
            <a:off x="2495550" y="3282950"/>
            <a:ext cx="7056438" cy="2833575"/>
            <a:chOff x="1008" y="1181"/>
            <a:chExt cx="4128" cy="1921"/>
          </a:xfrm>
        </p:grpSpPr>
        <p:graphicFrame>
          <p:nvGraphicFramePr>
            <p:cNvPr id="29702" name="对象 29701"/>
            <p:cNvGraphicFramePr/>
            <p:nvPr/>
          </p:nvGraphicFramePr>
          <p:xfrm>
            <a:off x="1008" y="1181"/>
            <a:ext cx="4128" cy="1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" imgW="16471900" imgH="6578600" progId="Photoshop.Image.5">
                    <p:embed/>
                  </p:oleObj>
                </mc:Choice>
                <mc:Fallback>
                  <p:oleObj name="" r:id="rId1" imgW="16471900" imgH="6578600" progId="Photoshop.Image.5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08" y="1181"/>
                          <a:ext cx="4128" cy="16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3" name="矩形 29702"/>
            <p:cNvSpPr/>
            <p:nvPr/>
          </p:nvSpPr>
          <p:spPr>
            <a:xfrm>
              <a:off x="2880" y="2832"/>
              <a:ext cx="628" cy="2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13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29705" name="文本框 29704"/>
          <p:cNvSpPr txBox="1"/>
          <p:nvPr/>
        </p:nvSpPr>
        <p:spPr>
          <a:xfrm>
            <a:off x="2952750" y="6174740"/>
            <a:ext cx="321627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dirty="0">
                <a:latin typeface="Times New Roman" panose="02020503050405090304" pitchFamily="18" charset="0"/>
              </a:rPr>
              <a:t>① </a:t>
            </a:r>
            <a:r>
              <a:rPr lang="zh-CN" altLang="en-US" sz="2000" b="1" dirty="0">
                <a:latin typeface="Times New Roman" panose="02020503050405090304" pitchFamily="18" charset="0"/>
              </a:rPr>
              <a:t>输入阻抗无穷大</a:t>
            </a:r>
            <a:r>
              <a:rPr lang="en-US" altLang="zh-CN" sz="2000" b="1">
                <a:latin typeface="Times New Roman" panose="02020503050405090304" pitchFamily="18" charset="0"/>
              </a:rPr>
              <a:t>(</a:t>
            </a:r>
            <a:r>
              <a:rPr lang="zh-CN" altLang="en-US" sz="2000" b="1" dirty="0">
                <a:latin typeface="Times New Roman" panose="02020503050405090304" pitchFamily="18" charset="0"/>
              </a:rPr>
              <a:t>虚断</a:t>
            </a:r>
            <a:r>
              <a:rPr lang="en-US" altLang="zh-CN" sz="2000" b="1">
                <a:latin typeface="Times New Roman" panose="02020503050405090304" pitchFamily="18" charset="0"/>
              </a:rPr>
              <a:t>)</a:t>
            </a:r>
            <a:r>
              <a:rPr lang="zh-CN" altLang="en-US" sz="2000" b="1" dirty="0">
                <a:latin typeface="Times New Roman" panose="02020503050405090304" pitchFamily="18" charset="0"/>
              </a:rPr>
              <a:t>；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29706" name="文本框 29705"/>
          <p:cNvSpPr txBox="1"/>
          <p:nvPr/>
        </p:nvSpPr>
        <p:spPr>
          <a:xfrm>
            <a:off x="6553200" y="6154103"/>
            <a:ext cx="228346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dirty="0">
                <a:latin typeface="Times New Roman" panose="02020503050405090304" pitchFamily="18" charset="0"/>
              </a:rPr>
              <a:t>② </a:t>
            </a:r>
            <a:r>
              <a:rPr lang="zh-CN" altLang="en-US" sz="2000" b="1" dirty="0">
                <a:latin typeface="Times New Roman" panose="02020503050405090304" pitchFamily="18" charset="0"/>
              </a:rPr>
              <a:t>输出阻抗为零；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700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1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charRg st="10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dvAuto="1000" build="p"/>
      <p:bldP spid="29699" grpId="0" build="p"/>
      <p:bldP spid="29700" grpId="0" build="p"/>
      <p:bldP spid="29705" grpId="0"/>
      <p:bldP spid="297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文本框 30721"/>
          <p:cNvSpPr txBox="1"/>
          <p:nvPr/>
        </p:nvSpPr>
        <p:spPr>
          <a:xfrm>
            <a:off x="2133600" y="3556000"/>
            <a:ext cx="8001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工作于线性区的理想运放，其差模输入电压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根据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KVL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可求得输出电压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与输入电压源电压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的关系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0723" name="对象 30722"/>
          <p:cNvGraphicFramePr/>
          <p:nvPr/>
        </p:nvGraphicFramePr>
        <p:xfrm>
          <a:off x="4419600" y="4851400"/>
          <a:ext cx="3429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1269365" imgH="228600" progId="Equation.3">
                  <p:embed/>
                </p:oleObj>
              </mc:Choice>
              <mc:Fallback>
                <p:oleObj name="" r:id="rId1" imgW="1269365" imgH="2286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19600" y="4851400"/>
                        <a:ext cx="3429000" cy="619125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文本框 30723"/>
          <p:cNvSpPr txBox="1"/>
          <p:nvPr/>
        </p:nvSpPr>
        <p:spPr>
          <a:xfrm>
            <a:off x="2133600" y="5537200"/>
            <a:ext cx="8001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它等效于增益为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l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的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VCVS[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(b)]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该电路的输出电压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将跟随输入电压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的变化，故称为电压跟随器。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0725" name="组合 30724"/>
          <p:cNvGrpSpPr/>
          <p:nvPr/>
        </p:nvGrpSpPr>
        <p:grpSpPr>
          <a:xfrm>
            <a:off x="2895600" y="735013"/>
            <a:ext cx="6553200" cy="3019424"/>
            <a:chOff x="1008" y="1181"/>
            <a:chExt cx="4128" cy="1902"/>
          </a:xfrm>
        </p:grpSpPr>
        <p:graphicFrame>
          <p:nvGraphicFramePr>
            <p:cNvPr id="30726" name="对象 30725"/>
            <p:cNvGraphicFramePr/>
            <p:nvPr/>
          </p:nvGraphicFramePr>
          <p:xfrm>
            <a:off x="1008" y="1181"/>
            <a:ext cx="4128" cy="1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" r:id="rId3" imgW="16471900" imgH="6578600" progId="Photoshop.Image.5">
                    <p:embed/>
                  </p:oleObj>
                </mc:Choice>
                <mc:Fallback>
                  <p:oleObj name="" r:id="rId3" imgW="16471900" imgH="6578600" progId="Photoshop.Image.5">
                    <p:embed/>
                    <p:pic>
                      <p:nvPicPr>
                        <p:cNvPr id="0" name="图片 31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08" y="1181"/>
                          <a:ext cx="4128" cy="16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27" name="矩形 30726"/>
            <p:cNvSpPr/>
            <p:nvPr/>
          </p:nvSpPr>
          <p:spPr>
            <a:xfrm>
              <a:off x="2880" y="2832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13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charRg st="0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724">
                                            <p:txEl>
                                              <p:charRg st="0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dvAuto="1000" build="p"/>
      <p:bldP spid="3072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文本框 31745"/>
          <p:cNvSpPr txBox="1"/>
          <p:nvPr/>
        </p:nvSpPr>
        <p:spPr>
          <a:xfrm>
            <a:off x="1440815" y="765175"/>
            <a:ext cx="967994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由于该电路的输入电阻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为无限大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=0)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和输出电阻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为零，将它插入两个双口网络之间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5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14)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时，既不会影响网络的转移特性，又能对网络起隔离作用，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故又称为缓冲器。 </a:t>
            </a:r>
            <a:endParaRPr lang="zh-CN" altLang="en-US" sz="2400" b="1" dirty="0">
              <a:solidFill>
                <a:srgbClr val="8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1747" name="组合 31746"/>
          <p:cNvGrpSpPr/>
          <p:nvPr/>
        </p:nvGrpSpPr>
        <p:grpSpPr>
          <a:xfrm>
            <a:off x="2590800" y="3505200"/>
            <a:ext cx="7086600" cy="2379663"/>
            <a:chOff x="720" y="1632"/>
            <a:chExt cx="4464" cy="1499"/>
          </a:xfrm>
        </p:grpSpPr>
        <p:graphicFrame>
          <p:nvGraphicFramePr>
            <p:cNvPr id="31748" name="对象 31747"/>
            <p:cNvGraphicFramePr/>
            <p:nvPr/>
          </p:nvGraphicFramePr>
          <p:xfrm>
            <a:off x="720" y="1632"/>
            <a:ext cx="4464" cy="1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" imgW="25209500" imgH="6807200" progId="Photoshop.Image.5">
                    <p:embed/>
                  </p:oleObj>
                </mc:Choice>
                <mc:Fallback>
                  <p:oleObj name="" r:id="rId1" imgW="25209500" imgH="6807200" progId="Photoshop.Image.5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20" y="1632"/>
                          <a:ext cx="4464" cy="12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49" name="矩形 31748"/>
            <p:cNvSpPr/>
            <p:nvPr/>
          </p:nvSpPr>
          <p:spPr>
            <a:xfrm>
              <a:off x="2640" y="2880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14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charRg st="0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charRg st="0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dvAuto="100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文本框 32769"/>
          <p:cNvSpPr txBox="1"/>
          <p:nvPr/>
        </p:nvSpPr>
        <p:spPr>
          <a:xfrm>
            <a:off x="2133600" y="4343400"/>
            <a:ext cx="61722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解：网络 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4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的转移电压比为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2771" name="对象 32770"/>
          <p:cNvGraphicFramePr/>
          <p:nvPr/>
        </p:nvGraphicFramePr>
        <p:xfrm>
          <a:off x="3373438" y="5181600"/>
          <a:ext cx="582453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640330" imgH="444500" progId="Equation.DSMT4">
                  <p:embed/>
                </p:oleObj>
              </mc:Choice>
              <mc:Fallback>
                <p:oleObj name="" r:id="rId1" imgW="2640330" imgH="4445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73438" y="5181600"/>
                        <a:ext cx="5824537" cy="97631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文本框 32771"/>
          <p:cNvSpPr txBox="1"/>
          <p:nvPr/>
        </p:nvSpPr>
        <p:spPr>
          <a:xfrm>
            <a:off x="1734820" y="565150"/>
            <a:ext cx="93973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例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-5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电路如图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15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所示，试计算开关接在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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位置，</a:t>
            </a:r>
            <a:b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</a:b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           及接在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en-US" altLang="zh-CN" sz="24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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位置时的转移电压比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400" b="1" err="1">
                <a:latin typeface="Times New Roman" panose="02020503050405090304" pitchFamily="18" charset="0"/>
                <a:ea typeface="楷体_GB2312" pitchFamily="1" charset="-122"/>
              </a:rPr>
              <a:t>/</a:t>
            </a:r>
            <a:r>
              <a:rPr lang="en-US" altLang="zh-CN" sz="24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4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zh-CN" altLang="en-US" sz="2400" b="1">
                <a:latin typeface="Times New Roman" panose="02020503050405090304" pitchFamily="18" charset="0"/>
                <a:ea typeface="楷体_GB2312" pitchFamily="1" charset="-122"/>
              </a:rPr>
              <a:t>。 </a:t>
            </a:r>
            <a:endParaRPr lang="zh-CN" altLang="en-US" sz="2400" b="1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2773" name="组合 32772"/>
          <p:cNvGrpSpPr/>
          <p:nvPr/>
        </p:nvGrpSpPr>
        <p:grpSpPr>
          <a:xfrm>
            <a:off x="3048000" y="1828800"/>
            <a:ext cx="6324600" cy="2532063"/>
            <a:chOff x="720" y="576"/>
            <a:chExt cx="3984" cy="1595"/>
          </a:xfrm>
        </p:grpSpPr>
        <p:graphicFrame>
          <p:nvGraphicFramePr>
            <p:cNvPr id="32774" name="对象 32773"/>
            <p:cNvGraphicFramePr/>
            <p:nvPr/>
          </p:nvGraphicFramePr>
          <p:xfrm>
            <a:off x="720" y="576"/>
            <a:ext cx="3984" cy="1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3" imgW="15722600" imgH="5372100" progId="Photoshop.Image.5">
                    <p:embed/>
                  </p:oleObj>
                </mc:Choice>
                <mc:Fallback>
                  <p:oleObj name="" r:id="rId3" imgW="15722600" imgH="5372100" progId="Photoshop.Image.5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0" y="576"/>
                          <a:ext cx="3984" cy="1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5" name="矩形 32774"/>
            <p:cNvSpPr/>
            <p:nvPr/>
          </p:nvSpPr>
          <p:spPr>
            <a:xfrm>
              <a:off x="2352" y="1920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15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77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  <p:bldP spid="32772" grpId="0" advAuto="100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文本框 33793"/>
          <p:cNvSpPr txBox="1"/>
          <p:nvPr/>
        </p:nvSpPr>
        <p:spPr>
          <a:xfrm>
            <a:off x="2133600" y="3158490"/>
            <a:ext cx="8001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开关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S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S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接在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a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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时，在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和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间插入电压跟随器，不会影响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K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的值，又由于跟随器的输出电阻为零，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的接入不会影响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的值，即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 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该电路总的转移电压比为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3795" name="对象 33794"/>
          <p:cNvGraphicFramePr/>
          <p:nvPr/>
        </p:nvGraphicFramePr>
        <p:xfrm>
          <a:off x="3006725" y="5173663"/>
          <a:ext cx="67881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551430" imgH="444500" progId="Equation.DSMT4">
                  <p:embed/>
                </p:oleObj>
              </mc:Choice>
              <mc:Fallback>
                <p:oleObj name="" r:id="rId1" imgW="2551430" imgH="4445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6725" y="5173663"/>
                        <a:ext cx="6788150" cy="1184275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6" name="组合 33795"/>
          <p:cNvGrpSpPr/>
          <p:nvPr/>
        </p:nvGrpSpPr>
        <p:grpSpPr>
          <a:xfrm>
            <a:off x="3048000" y="720090"/>
            <a:ext cx="6324600" cy="2532063"/>
            <a:chOff x="720" y="576"/>
            <a:chExt cx="3984" cy="1595"/>
          </a:xfrm>
        </p:grpSpPr>
        <p:graphicFrame>
          <p:nvGraphicFramePr>
            <p:cNvPr id="33797" name="对象 33796"/>
            <p:cNvGraphicFramePr/>
            <p:nvPr/>
          </p:nvGraphicFramePr>
          <p:xfrm>
            <a:off x="720" y="576"/>
            <a:ext cx="3984" cy="1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3" imgW="15722600" imgH="5372100" progId="Photoshop.Image.5">
                    <p:embed/>
                  </p:oleObj>
                </mc:Choice>
                <mc:Fallback>
                  <p:oleObj name="" r:id="rId3" imgW="15722600" imgH="5372100" progId="Photoshop.Image.5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0" y="576"/>
                          <a:ext cx="3984" cy="1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98" name="矩形 33797"/>
            <p:cNvSpPr/>
            <p:nvPr/>
          </p:nvSpPr>
          <p:spPr>
            <a:xfrm>
              <a:off x="2352" y="1920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15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charRg st="0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94">
                                            <p:txEl>
                                              <p:charRg st="0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18" name="组合 34817"/>
          <p:cNvGrpSpPr/>
          <p:nvPr/>
        </p:nvGrpSpPr>
        <p:grpSpPr>
          <a:xfrm>
            <a:off x="2895600" y="719455"/>
            <a:ext cx="6324600" cy="2532063"/>
            <a:chOff x="720" y="576"/>
            <a:chExt cx="3984" cy="1595"/>
          </a:xfrm>
        </p:grpSpPr>
        <p:graphicFrame>
          <p:nvGraphicFramePr>
            <p:cNvPr id="34819" name="对象 34818"/>
            <p:cNvGraphicFramePr/>
            <p:nvPr/>
          </p:nvGraphicFramePr>
          <p:xfrm>
            <a:off x="720" y="576"/>
            <a:ext cx="3984" cy="1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" imgW="15722600" imgH="5372100" progId="Photoshop.Image.5">
                    <p:embed/>
                  </p:oleObj>
                </mc:Choice>
                <mc:Fallback>
                  <p:oleObj name="" r:id="rId1" imgW="15722600" imgH="5372100" progId="Photoshop.Image.5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20" y="576"/>
                          <a:ext cx="3984" cy="13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0" name="矩形 34819"/>
            <p:cNvSpPr/>
            <p:nvPr/>
          </p:nvSpPr>
          <p:spPr>
            <a:xfrm>
              <a:off x="2352" y="1920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5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15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34821" name="文本框 34820"/>
          <p:cNvSpPr txBox="1"/>
          <p:nvPr/>
        </p:nvSpPr>
        <p:spPr>
          <a:xfrm>
            <a:off x="2133600" y="3097530"/>
            <a:ext cx="8001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开关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S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S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接在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b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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和 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直接相连，由于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输入电阻对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N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的影响，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K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将会变化，总转移电压比为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4822" name="对象 34821"/>
          <p:cNvGraphicFramePr/>
          <p:nvPr/>
        </p:nvGraphicFramePr>
        <p:xfrm>
          <a:off x="3657600" y="4392930"/>
          <a:ext cx="510540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2235200" imgH="673100" progId="Equation.3">
                  <p:embed/>
                </p:oleObj>
              </mc:Choice>
              <mc:Fallback>
                <p:oleObj name="" r:id="rId3" imgW="2235200" imgH="6731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4392930"/>
                        <a:ext cx="5105400" cy="1527175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文本框 34822"/>
          <p:cNvSpPr txBox="1"/>
          <p:nvPr/>
        </p:nvSpPr>
        <p:spPr>
          <a:xfrm>
            <a:off x="2133600" y="5840730"/>
            <a:ext cx="8001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由此例可见，使用缓冲器可以隔离两个电路的相互影响，从而简化了电路的分析与设计。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charRg st="0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821">
                                            <p:txEl>
                                              <p:charRg st="0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823">
                                            <p:txEl>
                                              <p:char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build="p"/>
      <p:bldP spid="348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文本框 35841"/>
          <p:cNvSpPr txBox="1"/>
          <p:nvPr/>
        </p:nvSpPr>
        <p:spPr>
          <a:xfrm>
            <a:off x="2133600" y="589598"/>
            <a:ext cx="3581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2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、反相放大器 </a:t>
            </a:r>
            <a:endParaRPr lang="zh-CN" altLang="en-US" sz="28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35843" name="文本框 35842"/>
          <p:cNvSpPr txBox="1"/>
          <p:nvPr/>
        </p:nvSpPr>
        <p:spPr>
          <a:xfrm>
            <a:off x="2133600" y="1064260"/>
            <a:ext cx="8001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利用理想运放输入端口的虚短路特性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=0)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写出电路中结点</a:t>
            </a: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①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KCL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方程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5844" name="对象 35843"/>
          <p:cNvGraphicFramePr/>
          <p:nvPr/>
        </p:nvGraphicFramePr>
        <p:xfrm>
          <a:off x="2667000" y="5223510"/>
          <a:ext cx="28956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1054100" imgH="381000" progId="Equation.3">
                  <p:embed/>
                </p:oleObj>
              </mc:Choice>
              <mc:Fallback>
                <p:oleObj name="" r:id="rId1" imgW="1054100" imgH="3810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7000" y="5223510"/>
                        <a:ext cx="2895600" cy="1052513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文本框 35844"/>
          <p:cNvSpPr txBox="1"/>
          <p:nvPr/>
        </p:nvSpPr>
        <p:spPr>
          <a:xfrm>
            <a:off x="5791200" y="5375910"/>
            <a:ext cx="1066800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解得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5846" name="对象 35845"/>
          <p:cNvGraphicFramePr/>
          <p:nvPr/>
        </p:nvGraphicFramePr>
        <p:xfrm>
          <a:off x="6781800" y="5242560"/>
          <a:ext cx="31242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1434465" imgH="444500" progId="Equation.3">
                  <p:embed/>
                </p:oleObj>
              </mc:Choice>
              <mc:Fallback>
                <p:oleObj name="" r:id="rId3" imgW="1434465" imgH="4445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5242560"/>
                        <a:ext cx="3124200" cy="9715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7" name="组合 35846"/>
          <p:cNvGrpSpPr/>
          <p:nvPr/>
        </p:nvGrpSpPr>
        <p:grpSpPr>
          <a:xfrm>
            <a:off x="4191000" y="2327910"/>
            <a:ext cx="4376738" cy="2684463"/>
            <a:chOff x="2859" y="48"/>
            <a:chExt cx="2757" cy="1691"/>
          </a:xfrm>
        </p:grpSpPr>
        <p:graphicFrame>
          <p:nvGraphicFramePr>
            <p:cNvPr id="35848" name="对象 35847"/>
            <p:cNvGraphicFramePr/>
            <p:nvPr/>
          </p:nvGraphicFramePr>
          <p:xfrm>
            <a:off x="2859" y="48"/>
            <a:ext cx="2757" cy="1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" r:id="rId5" imgW="10655300" imgH="5689600" progId="Photoshop.Image.5">
                    <p:embed/>
                  </p:oleObj>
                </mc:Choice>
                <mc:Fallback>
                  <p:oleObj name="" r:id="rId5" imgW="10655300" imgH="5689600" progId="Photoshop.Image.5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59" y="48"/>
                          <a:ext cx="2757" cy="14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9" name="矩形 35848"/>
            <p:cNvSpPr/>
            <p:nvPr/>
          </p:nvSpPr>
          <p:spPr>
            <a:xfrm>
              <a:off x="3888" y="1488"/>
              <a:ext cx="6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16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84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dvAuto="1000" build="p"/>
      <p:bldP spid="35843" grpId="0" build="p"/>
      <p:bldP spid="3584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文本框 36865"/>
          <p:cNvSpPr txBox="1"/>
          <p:nvPr/>
        </p:nvSpPr>
        <p:spPr>
          <a:xfrm>
            <a:off x="2133600" y="1830388"/>
            <a:ext cx="8001000" cy="20916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当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&gt;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时，输出电压的幅度比输入电压幅度大，该电路是一个电压放大器。式（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5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12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）中的负号表示输出电压与输入电压极性相反，故称为反相放大器。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        例如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 R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=1k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=10k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en-US" altLang="zh-CN" sz="20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t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)=8cos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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t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 mV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时，输出电压为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6867" name="对象 36866"/>
          <p:cNvGraphicFramePr/>
          <p:nvPr/>
        </p:nvGraphicFramePr>
        <p:xfrm>
          <a:off x="2743200" y="5148263"/>
          <a:ext cx="68580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2095500" imgH="381000" progId="Equation.3">
                  <p:embed/>
                </p:oleObj>
              </mc:Choice>
              <mc:Fallback>
                <p:oleObj name="" r:id="rId1" imgW="2095500" imgH="3810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3200" y="5148263"/>
                        <a:ext cx="6858000" cy="1176337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对象 36867"/>
          <p:cNvGraphicFramePr/>
          <p:nvPr/>
        </p:nvGraphicFramePr>
        <p:xfrm>
          <a:off x="4114800" y="685800"/>
          <a:ext cx="3429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3" imgW="1434465" imgH="444500" progId="Equation.3">
                  <p:embed/>
                </p:oleObj>
              </mc:Choice>
              <mc:Fallback>
                <p:oleObj name="" r:id="rId3" imgW="1434465" imgH="4445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685800"/>
                        <a:ext cx="3429000" cy="10668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charRg st="0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6">
                                            <p:txEl>
                                              <p:charRg st="0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charRg st="81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66">
                                            <p:txEl>
                                              <p:charRg st="81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dvAuto="100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文本框 57345"/>
          <p:cNvSpPr txBox="1"/>
          <p:nvPr/>
        </p:nvSpPr>
        <p:spPr>
          <a:xfrm>
            <a:off x="1962150" y="666750"/>
            <a:ext cx="46291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503050405090304" pitchFamily="18" charset="0"/>
              </a:rPr>
              <a:t>由理想运放构成的反相比例器：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57395" name="文本框 57394"/>
          <p:cNvSpPr txBox="1"/>
          <p:nvPr/>
        </p:nvSpPr>
        <p:spPr>
          <a:xfrm>
            <a:off x="2593975" y="1158875"/>
            <a:ext cx="762793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76250" indent="-476250" algn="just">
              <a:lnSpc>
                <a:spcPct val="120000"/>
              </a:lnSpc>
            </a:pPr>
            <a:r>
              <a:rPr lang="en-US" altLang="zh-CN" sz="2000" b="1">
                <a:latin typeface="Times New Roman" panose="02020503050405090304" pitchFamily="18" charset="0"/>
                <a:sym typeface="Wingdings 2" panose="05020102010507070707" pitchFamily="18" charset="2"/>
              </a:rPr>
              <a:t>(1) </a:t>
            </a:r>
            <a:r>
              <a:rPr lang="zh-CN" altLang="en-US" sz="2000" b="1" dirty="0">
                <a:latin typeface="Times New Roman" panose="02020503050405090304" pitchFamily="18" charset="0"/>
              </a:rPr>
              <a:t>当 </a:t>
            </a:r>
            <a:r>
              <a:rPr lang="en-US" altLang="zh-CN" sz="2000" b="1" i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1 </a:t>
            </a:r>
            <a:r>
              <a:rPr lang="zh-CN" altLang="en-US" sz="2000" b="1" dirty="0">
                <a:latin typeface="Times New Roman" panose="02020503050405090304" pitchFamily="18" charset="0"/>
              </a:rPr>
              <a:t>和 </a:t>
            </a:r>
            <a:r>
              <a:rPr lang="en-US" altLang="zh-CN" sz="2000" b="1" i="1" err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f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 </a:t>
            </a:r>
            <a:r>
              <a:rPr lang="en-US" altLang="zh-CN" sz="2000" b="1" i="1" baseline="-25000">
                <a:latin typeface="Times New Roman" panose="02020503050405090304" pitchFamily="18" charset="0"/>
              </a:rPr>
              <a:t> </a:t>
            </a:r>
            <a:r>
              <a:rPr lang="zh-CN" altLang="en-US" sz="2000" b="1" dirty="0">
                <a:latin typeface="Times New Roman" panose="02020503050405090304" pitchFamily="18" charset="0"/>
              </a:rPr>
              <a:t>确定后，为使 </a:t>
            </a:r>
            <a:r>
              <a:rPr lang="en-US" altLang="zh-CN" sz="2000" b="1" i="1" err="1">
                <a:latin typeface="Times New Roman" panose="02020503050405090304" pitchFamily="18" charset="0"/>
              </a:rPr>
              <a:t>u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o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 </a:t>
            </a:r>
            <a:r>
              <a:rPr lang="zh-CN" altLang="en-US" sz="2000" b="1" dirty="0">
                <a:latin typeface="Times New Roman" panose="02020503050405090304" pitchFamily="18" charset="0"/>
              </a:rPr>
              <a:t>不超过饱和电压</a:t>
            </a:r>
            <a:r>
              <a:rPr lang="en-US" altLang="zh-CN" sz="2000" b="1">
                <a:latin typeface="Times New Roman" panose="02020503050405090304" pitchFamily="18" charset="0"/>
              </a:rPr>
              <a:t>(</a:t>
            </a:r>
            <a:r>
              <a:rPr lang="zh-CN" altLang="en-US" sz="2000" b="1" dirty="0">
                <a:latin typeface="Times New Roman" panose="02020503050405090304" pitchFamily="18" charset="0"/>
              </a:rPr>
              <a:t>即保证工作在线性区</a:t>
            </a:r>
            <a:r>
              <a:rPr lang="en-US" altLang="zh-CN" sz="2000" b="1">
                <a:latin typeface="Times New Roman" panose="02020503050405090304" pitchFamily="18" charset="0"/>
              </a:rPr>
              <a:t>)</a:t>
            </a:r>
            <a:r>
              <a:rPr lang="zh-CN" altLang="en-US" sz="2000" b="1" dirty="0">
                <a:latin typeface="Times New Roman" panose="02020503050405090304" pitchFamily="18" charset="0"/>
              </a:rPr>
              <a:t>，对</a:t>
            </a:r>
            <a:r>
              <a:rPr lang="en-US" altLang="zh-CN" sz="2000" b="1" i="1" err="1">
                <a:latin typeface="Times New Roman" panose="02020503050405090304" pitchFamily="18" charset="0"/>
              </a:rPr>
              <a:t>u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i</a:t>
            </a:r>
            <a:r>
              <a:rPr lang="zh-CN" altLang="en-US" sz="2000" b="1" dirty="0">
                <a:latin typeface="Times New Roman" panose="02020503050405090304" pitchFamily="18" charset="0"/>
              </a:rPr>
              <a:t>有一定限制</a:t>
            </a:r>
            <a:r>
              <a:rPr lang="zh-CN" altLang="en-US" sz="2000" b="1">
                <a:latin typeface="Times New Roman" panose="02020503050405090304" pitchFamily="18" charset="0"/>
              </a:rPr>
              <a:t>。</a:t>
            </a:r>
            <a:endParaRPr lang="zh-CN" altLang="en-US" sz="2000" b="1">
              <a:latin typeface="Times New Roman" panose="02020503050405090304" pitchFamily="18" charset="0"/>
            </a:endParaRPr>
          </a:p>
        </p:txBody>
      </p:sp>
      <p:sp>
        <p:nvSpPr>
          <p:cNvPr id="57396" name="文本框 57395"/>
          <p:cNvSpPr txBox="1"/>
          <p:nvPr/>
        </p:nvSpPr>
        <p:spPr>
          <a:xfrm>
            <a:off x="2593975" y="228282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76250" indent="-476250"/>
            <a:r>
              <a:rPr lang="en-US" altLang="zh-CN" sz="2000" b="1">
                <a:latin typeface="Times New Roman" panose="02020503050405090304" pitchFamily="18" charset="0"/>
                <a:sym typeface="Wingdings 2" panose="05020102010507070707" pitchFamily="18" charset="2"/>
              </a:rPr>
              <a:t>(2) </a:t>
            </a:r>
            <a:r>
              <a:rPr lang="zh-CN" altLang="en-US" sz="2000" b="1" dirty="0">
                <a:latin typeface="Times New Roman" panose="02020503050405090304" pitchFamily="18" charset="0"/>
              </a:rPr>
              <a:t>运放不工作在开环状态</a:t>
            </a:r>
            <a:r>
              <a:rPr lang="en-US" altLang="zh-CN" sz="2000" b="1">
                <a:latin typeface="Times New Roman" panose="02020503050405090304" pitchFamily="18" charset="0"/>
              </a:rPr>
              <a:t>(</a:t>
            </a:r>
            <a:r>
              <a:rPr lang="zh-CN" altLang="en-US" sz="2000" b="1" dirty="0">
                <a:latin typeface="Times New Roman" panose="02020503050405090304" pitchFamily="18" charset="0"/>
              </a:rPr>
              <a:t>极不稳定，振荡在饱和区</a:t>
            </a:r>
            <a:r>
              <a:rPr lang="en-US" altLang="zh-CN" sz="2000" b="1">
                <a:latin typeface="Times New Roman" panose="02020503050405090304" pitchFamily="18" charset="0"/>
              </a:rPr>
              <a:t>)</a:t>
            </a:r>
            <a:r>
              <a:rPr lang="zh-CN" altLang="en-US" sz="2000" b="1" dirty="0">
                <a:latin typeface="Times New Roman" panose="02020503050405090304" pitchFamily="18" charset="0"/>
              </a:rPr>
              <a:t>，都工作在闭环状态，输出电压由外电路决定。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57397" name="矩形 57396"/>
          <p:cNvSpPr/>
          <p:nvPr/>
        </p:nvSpPr>
        <p:spPr>
          <a:xfrm>
            <a:off x="2936875" y="3170238"/>
            <a:ext cx="51784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sz="2000" b="1">
                <a:latin typeface="Times New Roman" panose="02020503050405090304" pitchFamily="18" charset="0"/>
              </a:rPr>
              <a:t>( </a:t>
            </a:r>
            <a:r>
              <a:rPr lang="en-US" altLang="zh-CN" sz="2000" b="1" i="1" err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f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 </a:t>
            </a:r>
            <a:r>
              <a:rPr lang="en-US" altLang="zh-CN" sz="2000" b="1" i="1" baseline="-25000">
                <a:latin typeface="Times New Roman" panose="02020503050405090304" pitchFamily="18" charset="0"/>
              </a:rPr>
              <a:t> </a:t>
            </a:r>
            <a:r>
              <a:rPr lang="zh-CN" altLang="en-US" sz="2000" b="1" dirty="0">
                <a:latin typeface="Times New Roman" panose="02020503050405090304" pitchFamily="18" charset="0"/>
              </a:rPr>
              <a:t>接在输出端和反相输入端</a:t>
            </a:r>
            <a:r>
              <a:rPr lang="en-US" altLang="zh-CN" sz="2000" b="1">
                <a:latin typeface="Times New Roman" panose="02020503050405090304" pitchFamily="18" charset="0"/>
              </a:rPr>
              <a:t>,</a:t>
            </a:r>
            <a:r>
              <a:rPr lang="zh-CN" altLang="en-US" sz="2000" b="1" dirty="0">
                <a:latin typeface="Times New Roman" panose="02020503050405090304" pitchFamily="18" charset="0"/>
              </a:rPr>
              <a:t>称为负反馈。 </a:t>
            </a:r>
            <a:r>
              <a:rPr lang="en-US" altLang="zh-CN" sz="2000" b="1">
                <a:latin typeface="Times New Roman" panose="02020503050405090304" pitchFamily="18" charset="0"/>
              </a:rPr>
              <a:t>)</a:t>
            </a:r>
            <a:endParaRPr lang="en-US" altLang="zh-CN" sz="2000" b="1">
              <a:latin typeface="Times New Roman" panose="02020503050405090304" pitchFamily="18" charset="0"/>
            </a:endParaRPr>
          </a:p>
        </p:txBody>
      </p:sp>
      <p:sp>
        <p:nvSpPr>
          <p:cNvPr id="57398" name="文本框 57397"/>
          <p:cNvSpPr txBox="1"/>
          <p:nvPr/>
        </p:nvSpPr>
        <p:spPr>
          <a:xfrm>
            <a:off x="1733550" y="1206500"/>
            <a:ext cx="1143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注意：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99" name="右箭头 57398"/>
          <p:cNvSpPr/>
          <p:nvPr/>
        </p:nvSpPr>
        <p:spPr>
          <a:xfrm>
            <a:off x="5422900" y="5097463"/>
            <a:ext cx="762000" cy="419100"/>
          </a:xfrm>
          <a:prstGeom prst="rightArrow">
            <a:avLst>
              <a:gd name="adj1" fmla="val 50000"/>
              <a:gd name="adj2" fmla="val 4545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57400" name="组合 57399"/>
          <p:cNvGrpSpPr/>
          <p:nvPr/>
        </p:nvGrpSpPr>
        <p:grpSpPr>
          <a:xfrm>
            <a:off x="1558925" y="3729038"/>
            <a:ext cx="3841750" cy="2778125"/>
            <a:chOff x="114" y="1862"/>
            <a:chExt cx="2420" cy="1750"/>
          </a:xfrm>
        </p:grpSpPr>
        <p:sp>
          <p:nvSpPr>
            <p:cNvPr id="57401" name="椭圆 57400"/>
            <p:cNvSpPr/>
            <p:nvPr/>
          </p:nvSpPr>
          <p:spPr>
            <a:xfrm>
              <a:off x="337" y="2884"/>
              <a:ext cx="288" cy="288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02" name="矩形 57401"/>
            <p:cNvSpPr/>
            <p:nvPr/>
          </p:nvSpPr>
          <p:spPr>
            <a:xfrm>
              <a:off x="1096" y="2386"/>
              <a:ext cx="612" cy="7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03" name="直接连接符 57402"/>
            <p:cNvSpPr/>
            <p:nvPr/>
          </p:nvSpPr>
          <p:spPr>
            <a:xfrm flipH="1">
              <a:off x="484" y="2578"/>
              <a:ext cx="61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04" name="直接连接符 57403"/>
            <p:cNvSpPr/>
            <p:nvPr/>
          </p:nvSpPr>
          <p:spPr>
            <a:xfrm>
              <a:off x="484" y="3418"/>
              <a:ext cx="17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05" name="直接连接符 57404"/>
            <p:cNvSpPr/>
            <p:nvPr/>
          </p:nvSpPr>
          <p:spPr>
            <a:xfrm flipV="1">
              <a:off x="1708" y="2758"/>
              <a:ext cx="55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06" name="文本框 57405"/>
            <p:cNvSpPr txBox="1"/>
            <p:nvPr/>
          </p:nvSpPr>
          <p:spPr>
            <a:xfrm>
              <a:off x="2274" y="266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07" name="文本框 57406"/>
            <p:cNvSpPr txBox="1"/>
            <p:nvPr/>
          </p:nvSpPr>
          <p:spPr>
            <a:xfrm>
              <a:off x="2274" y="3108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_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08" name="文本框 57407"/>
            <p:cNvSpPr txBox="1"/>
            <p:nvPr/>
          </p:nvSpPr>
          <p:spPr>
            <a:xfrm>
              <a:off x="2292" y="2928"/>
              <a:ext cx="2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o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09" name="文本框 57408"/>
            <p:cNvSpPr txBox="1"/>
            <p:nvPr/>
          </p:nvSpPr>
          <p:spPr>
            <a:xfrm>
              <a:off x="1110" y="2340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_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10" name="文本框 57409"/>
            <p:cNvSpPr txBox="1"/>
            <p:nvPr/>
          </p:nvSpPr>
          <p:spPr>
            <a:xfrm>
              <a:off x="1098" y="2808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11" name="等腰三角形 57410"/>
            <p:cNvSpPr/>
            <p:nvPr/>
          </p:nvSpPr>
          <p:spPr>
            <a:xfrm rot="-16200000">
              <a:off x="1372" y="2446"/>
              <a:ext cx="144" cy="132"/>
            </a:xfrm>
            <a:prstGeom prst="triangle">
              <a:avLst>
                <a:gd name="adj" fmla="val 56245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12" name="文本框 57411"/>
            <p:cNvSpPr txBox="1"/>
            <p:nvPr/>
          </p:nvSpPr>
          <p:spPr>
            <a:xfrm>
              <a:off x="1446" y="2364"/>
              <a:ext cx="21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A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13" name="文本框 57412"/>
            <p:cNvSpPr txBox="1"/>
            <p:nvPr/>
          </p:nvSpPr>
          <p:spPr>
            <a:xfrm>
              <a:off x="1506" y="2604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14" name="直接连接符 57413"/>
            <p:cNvSpPr/>
            <p:nvPr/>
          </p:nvSpPr>
          <p:spPr>
            <a:xfrm>
              <a:off x="976" y="2196"/>
              <a:ext cx="95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15" name="直接连接符 57414"/>
            <p:cNvSpPr/>
            <p:nvPr/>
          </p:nvSpPr>
          <p:spPr>
            <a:xfrm>
              <a:off x="976" y="2196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7416" name="直接连接符 57415"/>
            <p:cNvSpPr/>
            <p:nvPr/>
          </p:nvSpPr>
          <p:spPr>
            <a:xfrm>
              <a:off x="1936" y="2196"/>
              <a:ext cx="0" cy="56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7417" name="直接连接符 57416"/>
            <p:cNvSpPr/>
            <p:nvPr/>
          </p:nvSpPr>
          <p:spPr>
            <a:xfrm flipH="1">
              <a:off x="976" y="2952"/>
              <a:ext cx="12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18" name="直接连接符 57417"/>
            <p:cNvSpPr/>
            <p:nvPr/>
          </p:nvSpPr>
          <p:spPr>
            <a:xfrm>
              <a:off x="976" y="2952"/>
              <a:ext cx="0" cy="4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7419" name="矩形 57418"/>
            <p:cNvSpPr/>
            <p:nvPr/>
          </p:nvSpPr>
          <p:spPr>
            <a:xfrm rot="-5400000">
              <a:off x="1348" y="2052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20" name="矩形 57419"/>
            <p:cNvSpPr/>
            <p:nvPr/>
          </p:nvSpPr>
          <p:spPr>
            <a:xfrm rot="-5400000">
              <a:off x="700" y="2436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21" name="直接连接符 57420"/>
            <p:cNvSpPr/>
            <p:nvPr/>
          </p:nvSpPr>
          <p:spPr>
            <a:xfrm>
              <a:off x="484" y="2580"/>
              <a:ext cx="0" cy="8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22" name="文本框 57421"/>
            <p:cNvSpPr txBox="1"/>
            <p:nvPr/>
          </p:nvSpPr>
          <p:spPr>
            <a:xfrm>
              <a:off x="210" y="2716"/>
              <a:ext cx="197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23" name="文本框 57422"/>
            <p:cNvSpPr txBox="1"/>
            <p:nvPr/>
          </p:nvSpPr>
          <p:spPr>
            <a:xfrm>
              <a:off x="209" y="3044"/>
              <a:ext cx="212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24" name="文本框 57423"/>
            <p:cNvSpPr txBox="1"/>
            <p:nvPr/>
          </p:nvSpPr>
          <p:spPr>
            <a:xfrm>
              <a:off x="114" y="2858"/>
              <a:ext cx="221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25" name="文本框 57424"/>
            <p:cNvSpPr txBox="1"/>
            <p:nvPr/>
          </p:nvSpPr>
          <p:spPr>
            <a:xfrm>
              <a:off x="654" y="2222"/>
              <a:ext cx="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1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26" name="文本框 57425"/>
            <p:cNvSpPr txBox="1"/>
            <p:nvPr/>
          </p:nvSpPr>
          <p:spPr>
            <a:xfrm>
              <a:off x="1302" y="1862"/>
              <a:ext cx="2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f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27" name="矩形 57426"/>
            <p:cNvSpPr/>
            <p:nvPr/>
          </p:nvSpPr>
          <p:spPr>
            <a:xfrm rot="-10800000">
              <a:off x="2194" y="2934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28" name="直接连接符 57427"/>
            <p:cNvSpPr/>
            <p:nvPr/>
          </p:nvSpPr>
          <p:spPr>
            <a:xfrm>
              <a:off x="2260" y="2760"/>
              <a:ext cx="0" cy="16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29" name="直接连接符 57428"/>
            <p:cNvSpPr/>
            <p:nvPr/>
          </p:nvSpPr>
          <p:spPr>
            <a:xfrm>
              <a:off x="2254" y="3222"/>
              <a:ext cx="0" cy="20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30" name="文本框 57429"/>
            <p:cNvSpPr txBox="1"/>
            <p:nvPr/>
          </p:nvSpPr>
          <p:spPr>
            <a:xfrm>
              <a:off x="1914" y="2930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L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grpSp>
          <p:nvGrpSpPr>
            <p:cNvPr id="57431" name="组合 57430"/>
            <p:cNvGrpSpPr/>
            <p:nvPr/>
          </p:nvGrpSpPr>
          <p:grpSpPr>
            <a:xfrm>
              <a:off x="1266" y="3420"/>
              <a:ext cx="252" cy="192"/>
              <a:chOff x="1224" y="3588"/>
              <a:chExt cx="210" cy="198"/>
            </a:xfrm>
          </p:grpSpPr>
          <p:sp>
            <p:nvSpPr>
              <p:cNvPr id="57432" name="直接连接符 57431"/>
              <p:cNvSpPr/>
              <p:nvPr/>
            </p:nvSpPr>
            <p:spPr>
              <a:xfrm>
                <a:off x="1224" y="3684"/>
                <a:ext cx="210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33" name="直接连接符 57432"/>
              <p:cNvSpPr/>
              <p:nvPr/>
            </p:nvSpPr>
            <p:spPr>
              <a:xfrm>
                <a:off x="1266" y="3738"/>
                <a:ext cx="126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34" name="直接连接符 57433"/>
              <p:cNvSpPr/>
              <p:nvPr/>
            </p:nvSpPr>
            <p:spPr>
              <a:xfrm>
                <a:off x="1296" y="3786"/>
                <a:ext cx="54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35" name="直接连接符 57434"/>
              <p:cNvSpPr/>
              <p:nvPr/>
            </p:nvSpPr>
            <p:spPr>
              <a:xfrm>
                <a:off x="1326" y="3588"/>
                <a:ext cx="0" cy="96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oval" w="med" len="med"/>
                <a:tailEnd type="none" w="med" len="med"/>
              </a:ln>
            </p:spPr>
          </p:sp>
        </p:grpSp>
        <p:grpSp>
          <p:nvGrpSpPr>
            <p:cNvPr id="57436" name="组合 57435"/>
            <p:cNvGrpSpPr/>
            <p:nvPr/>
          </p:nvGrpSpPr>
          <p:grpSpPr>
            <a:xfrm>
              <a:off x="882" y="2580"/>
              <a:ext cx="177" cy="255"/>
              <a:chOff x="2724" y="3672"/>
              <a:chExt cx="177" cy="255"/>
            </a:xfrm>
          </p:grpSpPr>
          <p:sp>
            <p:nvSpPr>
              <p:cNvPr id="57437" name="椭圆 57436"/>
              <p:cNvSpPr/>
              <p:nvPr/>
            </p:nvSpPr>
            <p:spPr>
              <a:xfrm>
                <a:off x="2742" y="3738"/>
                <a:ext cx="159" cy="159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438" name="文本框 57437"/>
              <p:cNvSpPr txBox="1"/>
              <p:nvPr/>
            </p:nvSpPr>
            <p:spPr>
              <a:xfrm>
                <a:off x="2724" y="3672"/>
                <a:ext cx="177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pPr>
                  <a:spcBef>
                    <a:spcPct val="50000"/>
                  </a:spcBef>
                </a:pPr>
                <a:r>
                  <a:rPr lang="en-US" altLang="zh-CN" sz="2200" b="1">
                    <a:latin typeface="Times New Roman" panose="02020503050405090304" pitchFamily="18" charset="0"/>
                  </a:rPr>
                  <a:t>1</a:t>
                </a:r>
                <a:endParaRPr lang="en-US" altLang="zh-CN" b="1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57439" name="组合 57438"/>
            <p:cNvGrpSpPr/>
            <p:nvPr/>
          </p:nvGrpSpPr>
          <p:grpSpPr>
            <a:xfrm>
              <a:off x="1968" y="2502"/>
              <a:ext cx="177" cy="255"/>
              <a:chOff x="2724" y="3672"/>
              <a:chExt cx="177" cy="255"/>
            </a:xfrm>
          </p:grpSpPr>
          <p:sp>
            <p:nvSpPr>
              <p:cNvPr id="57440" name="椭圆 57439"/>
              <p:cNvSpPr/>
              <p:nvPr/>
            </p:nvSpPr>
            <p:spPr>
              <a:xfrm>
                <a:off x="2742" y="3738"/>
                <a:ext cx="159" cy="159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441" name="文本框 57440"/>
              <p:cNvSpPr txBox="1"/>
              <p:nvPr/>
            </p:nvSpPr>
            <p:spPr>
              <a:xfrm>
                <a:off x="2724" y="3672"/>
                <a:ext cx="177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pPr>
                  <a:spcBef>
                    <a:spcPct val="50000"/>
                  </a:spcBef>
                </a:pPr>
                <a:r>
                  <a:rPr lang="en-US" altLang="zh-CN" sz="2200" b="1">
                    <a:latin typeface="Times New Roman" panose="02020503050405090304" pitchFamily="18" charset="0"/>
                  </a:rPr>
                  <a:t>2</a:t>
                </a:r>
                <a:endParaRPr lang="en-US" altLang="zh-CN" b="1">
                  <a:latin typeface="Times New Roman" panose="02020503050405090304" pitchFamily="18" charset="0"/>
                </a:endParaRPr>
              </a:p>
            </p:txBody>
          </p:sp>
        </p:grpSp>
      </p:grpSp>
      <p:grpSp>
        <p:nvGrpSpPr>
          <p:cNvPr id="57442" name="组合 57441"/>
          <p:cNvGrpSpPr/>
          <p:nvPr/>
        </p:nvGrpSpPr>
        <p:grpSpPr>
          <a:xfrm>
            <a:off x="6146800" y="3700463"/>
            <a:ext cx="4321175" cy="3148013"/>
            <a:chOff x="3004" y="1844"/>
            <a:chExt cx="2722" cy="1983"/>
          </a:xfrm>
        </p:grpSpPr>
        <p:sp>
          <p:nvSpPr>
            <p:cNvPr id="57443" name="椭圆 57442"/>
            <p:cNvSpPr/>
            <p:nvPr/>
          </p:nvSpPr>
          <p:spPr>
            <a:xfrm>
              <a:off x="3265" y="2764"/>
              <a:ext cx="288" cy="288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44" name="直接连接符 57443"/>
            <p:cNvSpPr/>
            <p:nvPr/>
          </p:nvSpPr>
          <p:spPr>
            <a:xfrm>
              <a:off x="3412" y="3396"/>
              <a:ext cx="2028" cy="1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45" name="直接连接符 57444"/>
            <p:cNvSpPr/>
            <p:nvPr/>
          </p:nvSpPr>
          <p:spPr>
            <a:xfrm flipV="1">
              <a:off x="3412" y="2466"/>
              <a:ext cx="0" cy="93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46" name="直接连接符 57445"/>
            <p:cNvSpPr/>
            <p:nvPr/>
          </p:nvSpPr>
          <p:spPr>
            <a:xfrm flipV="1">
              <a:off x="3412" y="2466"/>
              <a:ext cx="804" cy="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47" name="矩形 57446"/>
            <p:cNvSpPr/>
            <p:nvPr/>
          </p:nvSpPr>
          <p:spPr>
            <a:xfrm rot="-5400000">
              <a:off x="3622" y="2328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48" name="文本框 57447"/>
            <p:cNvSpPr txBox="1"/>
            <p:nvPr/>
          </p:nvSpPr>
          <p:spPr>
            <a:xfrm>
              <a:off x="3528" y="2138"/>
              <a:ext cx="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1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49" name="直接连接符 57448"/>
            <p:cNvSpPr/>
            <p:nvPr/>
          </p:nvSpPr>
          <p:spPr>
            <a:xfrm>
              <a:off x="4210" y="2472"/>
              <a:ext cx="0" cy="91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7450" name="矩形 57449"/>
            <p:cNvSpPr/>
            <p:nvPr/>
          </p:nvSpPr>
          <p:spPr>
            <a:xfrm rot="-10800000">
              <a:off x="4150" y="2760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51" name="文本框 57450"/>
            <p:cNvSpPr txBox="1"/>
            <p:nvPr/>
          </p:nvSpPr>
          <p:spPr>
            <a:xfrm>
              <a:off x="3882" y="2750"/>
              <a:ext cx="23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52" name="矩形 57451"/>
            <p:cNvSpPr/>
            <p:nvPr/>
          </p:nvSpPr>
          <p:spPr>
            <a:xfrm rot="-5400000">
              <a:off x="4462" y="2034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53" name="文本框 57452"/>
            <p:cNvSpPr txBox="1"/>
            <p:nvPr/>
          </p:nvSpPr>
          <p:spPr>
            <a:xfrm>
              <a:off x="4416" y="1844"/>
              <a:ext cx="2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f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54" name="直接连接符 57453"/>
            <p:cNvSpPr/>
            <p:nvPr/>
          </p:nvSpPr>
          <p:spPr>
            <a:xfrm>
              <a:off x="4858" y="2472"/>
              <a:ext cx="0" cy="92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7455" name="矩形 57454"/>
            <p:cNvSpPr/>
            <p:nvPr/>
          </p:nvSpPr>
          <p:spPr>
            <a:xfrm rot="-10800000">
              <a:off x="4798" y="2592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56" name="文本框 57455"/>
            <p:cNvSpPr txBox="1"/>
            <p:nvPr/>
          </p:nvSpPr>
          <p:spPr>
            <a:xfrm>
              <a:off x="4524" y="2594"/>
              <a:ext cx="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o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57" name="文本框 57456"/>
            <p:cNvSpPr txBox="1"/>
            <p:nvPr/>
          </p:nvSpPr>
          <p:spPr>
            <a:xfrm>
              <a:off x="4416" y="2972"/>
              <a:ext cx="33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Au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1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58" name="文本框 57457"/>
            <p:cNvSpPr txBox="1"/>
            <p:nvPr/>
          </p:nvSpPr>
          <p:spPr>
            <a:xfrm>
              <a:off x="4662" y="2836"/>
              <a:ext cx="197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59" name="文本框 57458"/>
            <p:cNvSpPr txBox="1"/>
            <p:nvPr/>
          </p:nvSpPr>
          <p:spPr>
            <a:xfrm>
              <a:off x="4667" y="3128"/>
              <a:ext cx="212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0" name="文本框 57459"/>
            <p:cNvSpPr txBox="1"/>
            <p:nvPr/>
          </p:nvSpPr>
          <p:spPr>
            <a:xfrm>
              <a:off x="4236" y="2572"/>
              <a:ext cx="197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1" name="文本框 57460"/>
            <p:cNvSpPr txBox="1"/>
            <p:nvPr/>
          </p:nvSpPr>
          <p:spPr>
            <a:xfrm>
              <a:off x="4247" y="2930"/>
              <a:ext cx="212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2" name="文本框 57461"/>
            <p:cNvSpPr txBox="1"/>
            <p:nvPr/>
          </p:nvSpPr>
          <p:spPr>
            <a:xfrm>
              <a:off x="4248" y="2726"/>
              <a:ext cx="2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1</a:t>
              </a:r>
              <a:endParaRPr lang="en-US" altLang="zh-CN" b="1" i="1" baseline="-50000">
                <a:latin typeface="Times New Roman" panose="02020503050405090304" pitchFamily="18" charset="0"/>
              </a:endParaRPr>
            </a:p>
          </p:txBody>
        </p:sp>
        <p:sp>
          <p:nvSpPr>
            <p:cNvPr id="57463" name="文本框 57462"/>
            <p:cNvSpPr txBox="1"/>
            <p:nvPr/>
          </p:nvSpPr>
          <p:spPr>
            <a:xfrm>
              <a:off x="5508" y="2508"/>
              <a:ext cx="1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+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64" name="文本框 57463"/>
            <p:cNvSpPr txBox="1"/>
            <p:nvPr/>
          </p:nvSpPr>
          <p:spPr>
            <a:xfrm>
              <a:off x="5520" y="3012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>
                  <a:latin typeface="Times New Roman" panose="02020503050405090304" pitchFamily="18" charset="0"/>
                </a:rPr>
                <a:t>_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65" name="文本框 57464"/>
            <p:cNvSpPr txBox="1"/>
            <p:nvPr/>
          </p:nvSpPr>
          <p:spPr>
            <a:xfrm>
              <a:off x="5484" y="2784"/>
              <a:ext cx="24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err="1">
                  <a:latin typeface="Times New Roman" panose="02020503050405090304" pitchFamily="18" charset="0"/>
                </a:rPr>
                <a:t>o</a:t>
              </a:r>
              <a:endParaRPr lang="en-US" altLang="zh-CN" b="1">
                <a:latin typeface="Times New Roman" panose="02020503050405090304" pitchFamily="18" charset="0"/>
              </a:endParaRPr>
            </a:p>
          </p:txBody>
        </p:sp>
        <p:sp>
          <p:nvSpPr>
            <p:cNvPr id="57466" name="文本框 57465"/>
            <p:cNvSpPr txBox="1"/>
            <p:nvPr/>
          </p:nvSpPr>
          <p:spPr>
            <a:xfrm>
              <a:off x="3230" y="2530"/>
              <a:ext cx="11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7" name="文本框 57466"/>
            <p:cNvSpPr txBox="1"/>
            <p:nvPr/>
          </p:nvSpPr>
          <p:spPr>
            <a:xfrm>
              <a:off x="3208" y="2956"/>
              <a:ext cx="144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8" name="文本框 57467"/>
            <p:cNvSpPr txBox="1"/>
            <p:nvPr/>
          </p:nvSpPr>
          <p:spPr>
            <a:xfrm>
              <a:off x="3004" y="2788"/>
              <a:ext cx="324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b="1" i="1" err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err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i</a:t>
              </a:r>
              <a:endParaRPr lang="en-US" altLang="zh-CN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7469" name="菱形 57468"/>
            <p:cNvSpPr/>
            <p:nvPr/>
          </p:nvSpPr>
          <p:spPr>
            <a:xfrm>
              <a:off x="4768" y="2976"/>
              <a:ext cx="180" cy="312"/>
            </a:xfrm>
            <a:prstGeom prst="diamond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70" name="矩形 57469"/>
            <p:cNvSpPr/>
            <p:nvPr/>
          </p:nvSpPr>
          <p:spPr>
            <a:xfrm rot="-10800000">
              <a:off x="5374" y="2760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71" name="文本框 57470"/>
            <p:cNvSpPr txBox="1"/>
            <p:nvPr/>
          </p:nvSpPr>
          <p:spPr>
            <a:xfrm>
              <a:off x="5106" y="2750"/>
              <a:ext cx="27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i="1">
                  <a:latin typeface="Times New Roman" panose="02020503050405090304" pitchFamily="18" charset="0"/>
                </a:rPr>
                <a:t>R</a:t>
              </a:r>
              <a:r>
                <a:rPr lang="en-US" altLang="zh-CN" b="1" baseline="-25000">
                  <a:latin typeface="Times New Roman" panose="02020503050405090304" pitchFamily="18" charset="0"/>
                </a:rPr>
                <a:t>L</a:t>
              </a:r>
              <a:endParaRPr lang="en-US" altLang="zh-CN" b="1" i="1">
                <a:latin typeface="Times New Roman" panose="02020503050405090304" pitchFamily="18" charset="0"/>
              </a:endParaRPr>
            </a:p>
          </p:txBody>
        </p:sp>
        <p:sp>
          <p:nvSpPr>
            <p:cNvPr id="57472" name="直接连接符 57471"/>
            <p:cNvSpPr/>
            <p:nvPr/>
          </p:nvSpPr>
          <p:spPr>
            <a:xfrm>
              <a:off x="4846" y="2472"/>
              <a:ext cx="594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73" name="直接连接符 57472"/>
            <p:cNvSpPr/>
            <p:nvPr/>
          </p:nvSpPr>
          <p:spPr>
            <a:xfrm>
              <a:off x="5434" y="2466"/>
              <a:ext cx="0" cy="28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74" name="直接连接符 57473"/>
            <p:cNvSpPr/>
            <p:nvPr/>
          </p:nvSpPr>
          <p:spPr>
            <a:xfrm>
              <a:off x="5440" y="3048"/>
              <a:ext cx="0" cy="36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75" name="直接连接符 57474"/>
            <p:cNvSpPr/>
            <p:nvPr/>
          </p:nvSpPr>
          <p:spPr>
            <a:xfrm flipV="1">
              <a:off x="4042" y="2196"/>
              <a:ext cx="0" cy="27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57476" name="直接连接符 57475"/>
            <p:cNvSpPr/>
            <p:nvPr/>
          </p:nvSpPr>
          <p:spPr>
            <a:xfrm>
              <a:off x="4042" y="2196"/>
              <a:ext cx="336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77" name="直接连接符 57476"/>
            <p:cNvSpPr/>
            <p:nvPr/>
          </p:nvSpPr>
          <p:spPr>
            <a:xfrm>
              <a:off x="4666" y="2190"/>
              <a:ext cx="39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78" name="直接连接符 57477"/>
            <p:cNvSpPr/>
            <p:nvPr/>
          </p:nvSpPr>
          <p:spPr>
            <a:xfrm>
              <a:off x="5056" y="2190"/>
              <a:ext cx="0" cy="27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sm" len="sm"/>
              <a:tailEnd type="oval" w="med" len="med"/>
            </a:ln>
          </p:spPr>
        </p:sp>
        <p:sp>
          <p:nvSpPr>
            <p:cNvPr id="57479" name="矩形 57478"/>
            <p:cNvSpPr/>
            <p:nvPr/>
          </p:nvSpPr>
          <p:spPr>
            <a:xfrm>
              <a:off x="4090" y="2328"/>
              <a:ext cx="900" cy="1218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80" name="文本框 57479"/>
            <p:cNvSpPr txBox="1"/>
            <p:nvPr/>
          </p:nvSpPr>
          <p:spPr>
            <a:xfrm>
              <a:off x="4024" y="3576"/>
              <a:ext cx="112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运放等效电路</a:t>
              </a:r>
              <a:endParaRPr lang="zh-CN" altLang="en-US" sz="2000" b="1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57481" name="组合 57480"/>
            <p:cNvGrpSpPr/>
            <p:nvPr/>
          </p:nvGrpSpPr>
          <p:grpSpPr>
            <a:xfrm>
              <a:off x="4440" y="3396"/>
              <a:ext cx="252" cy="192"/>
              <a:chOff x="1224" y="3588"/>
              <a:chExt cx="210" cy="198"/>
            </a:xfrm>
          </p:grpSpPr>
          <p:sp>
            <p:nvSpPr>
              <p:cNvPr id="57482" name="直接连接符 57481"/>
              <p:cNvSpPr/>
              <p:nvPr/>
            </p:nvSpPr>
            <p:spPr>
              <a:xfrm>
                <a:off x="1224" y="3684"/>
                <a:ext cx="210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83" name="直接连接符 57482"/>
              <p:cNvSpPr/>
              <p:nvPr/>
            </p:nvSpPr>
            <p:spPr>
              <a:xfrm>
                <a:off x="1266" y="3738"/>
                <a:ext cx="126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84" name="直接连接符 57483"/>
              <p:cNvSpPr/>
              <p:nvPr/>
            </p:nvSpPr>
            <p:spPr>
              <a:xfrm>
                <a:off x="1296" y="3786"/>
                <a:ext cx="54" cy="0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85" name="直接连接符 57484"/>
              <p:cNvSpPr/>
              <p:nvPr/>
            </p:nvSpPr>
            <p:spPr>
              <a:xfrm>
                <a:off x="1326" y="3588"/>
                <a:ext cx="0" cy="96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headEnd type="oval" w="med" len="med"/>
                <a:tailEnd type="none" w="med" len="med"/>
              </a:ln>
            </p:spPr>
          </p:sp>
        </p:grpSp>
        <p:grpSp>
          <p:nvGrpSpPr>
            <p:cNvPr id="57486" name="组合 57485"/>
            <p:cNvGrpSpPr/>
            <p:nvPr/>
          </p:nvGrpSpPr>
          <p:grpSpPr>
            <a:xfrm>
              <a:off x="5082" y="2184"/>
              <a:ext cx="177" cy="255"/>
              <a:chOff x="2724" y="3672"/>
              <a:chExt cx="177" cy="255"/>
            </a:xfrm>
          </p:grpSpPr>
          <p:sp>
            <p:nvSpPr>
              <p:cNvPr id="57487" name="椭圆 57486"/>
              <p:cNvSpPr/>
              <p:nvPr/>
            </p:nvSpPr>
            <p:spPr>
              <a:xfrm>
                <a:off x="2742" y="3738"/>
                <a:ext cx="159" cy="159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488" name="文本框 57487"/>
              <p:cNvSpPr txBox="1"/>
              <p:nvPr/>
            </p:nvSpPr>
            <p:spPr>
              <a:xfrm>
                <a:off x="2724" y="3672"/>
                <a:ext cx="177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pPr>
                  <a:spcBef>
                    <a:spcPct val="50000"/>
                  </a:spcBef>
                </a:pPr>
                <a:r>
                  <a:rPr lang="en-US" altLang="zh-CN" sz="2200" b="1">
                    <a:latin typeface="Times New Roman" panose="02020503050405090304" pitchFamily="18" charset="0"/>
                  </a:rPr>
                  <a:t>2</a:t>
                </a:r>
                <a:endParaRPr lang="en-US" altLang="zh-CN" b="1"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57489" name="组合 57488"/>
            <p:cNvGrpSpPr/>
            <p:nvPr/>
          </p:nvGrpSpPr>
          <p:grpSpPr>
            <a:xfrm>
              <a:off x="3822" y="2190"/>
              <a:ext cx="177" cy="255"/>
              <a:chOff x="2724" y="3672"/>
              <a:chExt cx="177" cy="255"/>
            </a:xfrm>
          </p:grpSpPr>
          <p:sp>
            <p:nvSpPr>
              <p:cNvPr id="57490" name="椭圆 57489"/>
              <p:cNvSpPr/>
              <p:nvPr/>
            </p:nvSpPr>
            <p:spPr>
              <a:xfrm>
                <a:off x="2742" y="3738"/>
                <a:ext cx="159" cy="159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491" name="文本框 57490"/>
              <p:cNvSpPr txBox="1"/>
              <p:nvPr/>
            </p:nvSpPr>
            <p:spPr>
              <a:xfrm>
                <a:off x="2724" y="3672"/>
                <a:ext cx="177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pPr>
                  <a:spcBef>
                    <a:spcPct val="50000"/>
                  </a:spcBef>
                </a:pPr>
                <a:r>
                  <a:rPr lang="en-US" altLang="zh-CN" sz="2200" b="1">
                    <a:latin typeface="Times New Roman" panose="02020503050405090304" pitchFamily="18" charset="0"/>
                  </a:rPr>
                  <a:t>1</a:t>
                </a:r>
                <a:endParaRPr lang="en-US" altLang="zh-CN" b="1">
                  <a:latin typeface="Times New Roman" panose="02020503050405090304" pitchFamily="18" charset="0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5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95" grpId="0"/>
      <p:bldP spid="57396" grpId="0"/>
      <p:bldP spid="57397" grpId="0"/>
      <p:bldP spid="573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0661" name="对象 70660"/>
          <p:cNvGraphicFramePr/>
          <p:nvPr/>
        </p:nvGraphicFramePr>
        <p:xfrm>
          <a:off x="3216275" y="1916113"/>
          <a:ext cx="5183188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924925" imgH="5153025" progId="MSPhotoEd.3">
                  <p:embed/>
                </p:oleObj>
              </mc:Choice>
              <mc:Fallback>
                <p:oleObj name="" r:id="rId1" imgW="8924925" imgH="5153025" progId="MSPhotoEd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16275" y="1916113"/>
                        <a:ext cx="5183188" cy="298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矩形 70661"/>
          <p:cNvSpPr/>
          <p:nvPr/>
        </p:nvSpPr>
        <p:spPr>
          <a:xfrm>
            <a:off x="3155950" y="5129213"/>
            <a:ext cx="41522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运算放大器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NE5532P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HA17339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的封装图</a:t>
            </a:r>
            <a:r>
              <a:rPr lang="zh-CN" altLang="en-US" sz="1800" dirty="0">
                <a:solidFill>
                  <a:srgbClr val="FFFF00"/>
                </a:solidFill>
                <a:latin typeface="Garamond" pitchFamily="18" charset="0"/>
              </a:rPr>
              <a:t> </a:t>
            </a:r>
            <a:endParaRPr lang="zh-CN" altLang="en-US" sz="1800" dirty="0">
              <a:solidFill>
                <a:srgbClr val="FFFF00"/>
              </a:solidFill>
              <a:latin typeface="Garamond" pitchFamily="18" charset="0"/>
            </a:endParaRPr>
          </a:p>
        </p:txBody>
      </p:sp>
      <p:sp>
        <p:nvSpPr>
          <p:cNvPr id="70663" name="文本框 70662"/>
          <p:cNvSpPr txBox="1"/>
          <p:nvPr/>
        </p:nvSpPr>
        <p:spPr>
          <a:xfrm>
            <a:off x="1739900" y="684213"/>
            <a:ext cx="8893175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要求：掌握实际运算放大器和理想运算放大器的特性。</a:t>
            </a:r>
            <a:endParaRPr lang="zh-CN" altLang="en-US" sz="2800" b="1" dirty="0">
              <a:latin typeface="楷体_GB2312" pitchFamily="1" charset="-122"/>
              <a:ea typeface="楷体_GB2312" pitchFamily="1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      掌握理想运放的电阻电路分析方法。</a:t>
            </a:r>
            <a:endParaRPr lang="zh-CN" altLang="en-US" sz="2800" b="1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文本框 58369"/>
          <p:cNvSpPr txBox="1"/>
          <p:nvPr/>
        </p:nvSpPr>
        <p:spPr>
          <a:xfrm>
            <a:off x="2098675" y="614998"/>
            <a:ext cx="349313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Times New Roman" panose="02020503050405090304" pitchFamily="18" charset="0"/>
              </a:rPr>
              <a:t>反相比例器的对外等效电路：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58371" name="文本框 58370"/>
          <p:cNvSpPr txBox="1"/>
          <p:nvPr/>
        </p:nvSpPr>
        <p:spPr>
          <a:xfrm>
            <a:off x="6022975" y="2005648"/>
            <a:ext cx="298386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Times New Roman" panose="02020503050405090304" pitchFamily="18" charset="0"/>
              </a:rPr>
              <a:t>相当于一个压控电压源。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58372" name="文本框 58371"/>
          <p:cNvSpPr txBox="1"/>
          <p:nvPr/>
        </p:nvSpPr>
        <p:spPr>
          <a:xfrm>
            <a:off x="2498725" y="3931285"/>
            <a:ext cx="4260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Times New Roman" panose="02020503050405090304" pitchFamily="18" charset="0"/>
              </a:rPr>
              <a:t>当 </a:t>
            </a:r>
            <a:r>
              <a:rPr lang="en-US" altLang="zh-CN" sz="2000" b="1" i="1" err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 err="1">
                <a:latin typeface="Times New Roman" panose="02020503050405090304" pitchFamily="18" charset="0"/>
              </a:rPr>
              <a:t>f</a:t>
            </a:r>
            <a:r>
              <a:rPr lang="en-US" altLang="zh-CN" sz="2000" b="1" i="1" baseline="-25000">
                <a:latin typeface="Times New Roman" panose="02020503050405090304" pitchFamily="18" charset="0"/>
              </a:rPr>
              <a:t> </a:t>
            </a:r>
            <a:r>
              <a:rPr lang="en-US" altLang="zh-CN" sz="2000" b="1">
                <a:latin typeface="Times New Roman" panose="02020503050405090304" pitchFamily="18" charset="0"/>
              </a:rPr>
              <a:t>=</a:t>
            </a:r>
            <a:r>
              <a:rPr lang="en-US" altLang="zh-CN" sz="2000" b="1" i="1">
                <a:latin typeface="Times New Roman" panose="02020503050405090304" pitchFamily="18" charset="0"/>
              </a:rPr>
              <a:t>R</a:t>
            </a:r>
            <a:r>
              <a:rPr lang="en-US" altLang="zh-CN" sz="2000" b="1" baseline="-25000">
                <a:latin typeface="Times New Roman" panose="02020503050405090304" pitchFamily="18" charset="0"/>
              </a:rPr>
              <a:t>1 </a:t>
            </a:r>
            <a:r>
              <a:rPr lang="zh-CN" altLang="en-US" sz="2000" b="1" dirty="0">
                <a:latin typeface="Times New Roman" panose="02020503050405090304" pitchFamily="18" charset="0"/>
              </a:rPr>
              <a:t>时，组成反相器，如下图：</a:t>
            </a:r>
            <a:endParaRPr lang="zh-CN" altLang="en-US" sz="2000" b="1" dirty="0">
              <a:latin typeface="Times New Roman" panose="02020503050405090304" pitchFamily="18" charset="0"/>
            </a:endParaRPr>
          </a:p>
        </p:txBody>
      </p:sp>
      <p:sp>
        <p:nvSpPr>
          <p:cNvPr id="58373" name="文本框 58372"/>
          <p:cNvSpPr txBox="1"/>
          <p:nvPr/>
        </p:nvSpPr>
        <p:spPr>
          <a:xfrm>
            <a:off x="4365625" y="5607685"/>
            <a:ext cx="8343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>
                <a:latin typeface="Times New Roman" panose="02020503050405090304" pitchFamily="18" charset="0"/>
              </a:rPr>
              <a:t>y </a:t>
            </a:r>
            <a:r>
              <a:rPr lang="en-US" altLang="zh-CN" sz="2000" b="1">
                <a:latin typeface="Times New Roman" panose="02020503050405090304" pitchFamily="18" charset="0"/>
              </a:rPr>
              <a:t>= </a:t>
            </a:r>
            <a:r>
              <a:rPr lang="en-US" altLang="zh-CN" sz="2000" b="1">
                <a:latin typeface="宋体" pitchFamily="2" charset="-122"/>
              </a:rPr>
              <a:t>-</a:t>
            </a:r>
            <a:r>
              <a:rPr lang="en-US" altLang="zh-CN" sz="2000" b="1" i="1">
                <a:latin typeface="Times New Roman" panose="02020503050405090304" pitchFamily="18" charset="0"/>
              </a:rPr>
              <a:t>x</a:t>
            </a:r>
            <a:endParaRPr lang="en-US" altLang="zh-CN" sz="2000" b="1" i="1">
              <a:latin typeface="Times New Roman" panose="02020503050405090304" pitchFamily="18" charset="0"/>
            </a:endParaRPr>
          </a:p>
        </p:txBody>
      </p:sp>
      <p:grpSp>
        <p:nvGrpSpPr>
          <p:cNvPr id="58374" name="组合 58373"/>
          <p:cNvGrpSpPr/>
          <p:nvPr/>
        </p:nvGrpSpPr>
        <p:grpSpPr>
          <a:xfrm>
            <a:off x="3810000" y="4559935"/>
            <a:ext cx="2209800" cy="796925"/>
            <a:chOff x="1440" y="2750"/>
            <a:chExt cx="1392" cy="502"/>
          </a:xfrm>
        </p:grpSpPr>
        <p:sp>
          <p:nvSpPr>
            <p:cNvPr id="58375" name="矩形 58374"/>
            <p:cNvSpPr/>
            <p:nvPr/>
          </p:nvSpPr>
          <p:spPr>
            <a:xfrm>
              <a:off x="1872" y="2844"/>
              <a:ext cx="420" cy="40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2000" b="1">
                  <a:latin typeface="宋体" pitchFamily="2" charset="-122"/>
                </a:rPr>
                <a:t>-</a:t>
              </a:r>
              <a:r>
                <a:rPr lang="en-US" altLang="zh-CN" sz="2000" b="1">
                  <a:latin typeface="Times New Roman" panose="02020503050405090304" pitchFamily="18" charset="0"/>
                </a:rPr>
                <a:t>1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58376" name="直接连接符 58375"/>
            <p:cNvSpPr/>
            <p:nvPr/>
          </p:nvSpPr>
          <p:spPr>
            <a:xfrm>
              <a:off x="1440" y="3060"/>
              <a:ext cx="4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8377" name="直接连接符 58376"/>
            <p:cNvSpPr/>
            <p:nvPr/>
          </p:nvSpPr>
          <p:spPr>
            <a:xfrm>
              <a:off x="2292" y="3060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8378" name="文本框 58377"/>
            <p:cNvSpPr txBox="1"/>
            <p:nvPr/>
          </p:nvSpPr>
          <p:spPr>
            <a:xfrm>
              <a:off x="1562" y="2762"/>
              <a:ext cx="19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x</a:t>
              </a:r>
              <a:endParaRPr lang="en-US" altLang="zh-CN" sz="2000" b="1" i="1">
                <a:latin typeface="Times New Roman" panose="02020503050405090304" pitchFamily="18" charset="0"/>
              </a:endParaRPr>
            </a:p>
          </p:txBody>
        </p:sp>
        <p:sp>
          <p:nvSpPr>
            <p:cNvPr id="58379" name="文本框 58378"/>
            <p:cNvSpPr txBox="1"/>
            <p:nvPr/>
          </p:nvSpPr>
          <p:spPr>
            <a:xfrm>
              <a:off x="2474" y="2750"/>
              <a:ext cx="18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y</a:t>
              </a:r>
              <a:endParaRPr lang="en-US" altLang="zh-CN" sz="2000" b="1" i="1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8380" name="组合 58379"/>
          <p:cNvGrpSpPr/>
          <p:nvPr/>
        </p:nvGrpSpPr>
        <p:grpSpPr>
          <a:xfrm>
            <a:off x="2590800" y="1056323"/>
            <a:ext cx="3162300" cy="2478088"/>
            <a:chOff x="672" y="543"/>
            <a:chExt cx="1992" cy="1561"/>
          </a:xfrm>
        </p:grpSpPr>
        <p:sp>
          <p:nvSpPr>
            <p:cNvPr id="58381" name="直接连接符 58380"/>
            <p:cNvSpPr/>
            <p:nvPr/>
          </p:nvSpPr>
          <p:spPr>
            <a:xfrm flipH="1">
              <a:off x="1518" y="919"/>
              <a:ext cx="0" cy="792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82" name="直接连接符 58381"/>
            <p:cNvSpPr/>
            <p:nvPr/>
          </p:nvSpPr>
          <p:spPr>
            <a:xfrm>
              <a:off x="1512" y="1711"/>
              <a:ext cx="954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83" name="直接连接符 58382"/>
            <p:cNvSpPr/>
            <p:nvPr/>
          </p:nvSpPr>
          <p:spPr>
            <a:xfrm>
              <a:off x="1512" y="925"/>
              <a:ext cx="906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84" name="直接连接符 58383"/>
            <p:cNvSpPr/>
            <p:nvPr/>
          </p:nvSpPr>
          <p:spPr>
            <a:xfrm>
              <a:off x="864" y="925"/>
              <a:ext cx="384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85" name="直接连接符 58384"/>
            <p:cNvSpPr/>
            <p:nvPr/>
          </p:nvSpPr>
          <p:spPr>
            <a:xfrm>
              <a:off x="888" y="823"/>
              <a:ext cx="240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58386" name="直接连接符 58385"/>
            <p:cNvSpPr/>
            <p:nvPr/>
          </p:nvSpPr>
          <p:spPr>
            <a:xfrm flipH="1" flipV="1">
              <a:off x="864" y="1711"/>
              <a:ext cx="384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387" name="文本框 58386"/>
            <p:cNvSpPr txBox="1"/>
            <p:nvPr/>
          </p:nvSpPr>
          <p:spPr>
            <a:xfrm>
              <a:off x="778" y="957"/>
              <a:ext cx="116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sz="2000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88" name="文本框 58387"/>
            <p:cNvSpPr txBox="1"/>
            <p:nvPr/>
          </p:nvSpPr>
          <p:spPr>
            <a:xfrm>
              <a:off x="768" y="1359"/>
              <a:ext cx="14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sz="2000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89" name="文本框 58388"/>
            <p:cNvSpPr txBox="1"/>
            <p:nvPr/>
          </p:nvSpPr>
          <p:spPr>
            <a:xfrm>
              <a:off x="672" y="1183"/>
              <a:ext cx="32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 i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0" name="文本框 58389"/>
            <p:cNvSpPr txBox="1"/>
            <p:nvPr/>
          </p:nvSpPr>
          <p:spPr>
            <a:xfrm>
              <a:off x="828" y="543"/>
              <a:ext cx="348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 i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1" name="文本框 58390"/>
            <p:cNvSpPr txBox="1"/>
            <p:nvPr/>
          </p:nvSpPr>
          <p:spPr>
            <a:xfrm>
              <a:off x="2410" y="939"/>
              <a:ext cx="146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endParaRPr lang="en-US" altLang="zh-CN" sz="2000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2" name="文本框 58391"/>
            <p:cNvSpPr txBox="1"/>
            <p:nvPr/>
          </p:nvSpPr>
          <p:spPr>
            <a:xfrm>
              <a:off x="2424" y="1356"/>
              <a:ext cx="14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_</a:t>
              </a:r>
              <a:endParaRPr lang="en-US" altLang="zh-CN" sz="2000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3" name="文本框 58392"/>
            <p:cNvSpPr txBox="1"/>
            <p:nvPr/>
          </p:nvSpPr>
          <p:spPr>
            <a:xfrm>
              <a:off x="2340" y="1186"/>
              <a:ext cx="324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 i="1" err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000" b="1" baseline="-25000" err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o</a:t>
              </a:r>
              <a:endParaRPr lang="en-US" altLang="zh-CN" sz="2000" b="1" baseline="-25000" err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4" name="直接连接符 58393"/>
            <p:cNvSpPr/>
            <p:nvPr/>
          </p:nvSpPr>
          <p:spPr>
            <a:xfrm flipH="1">
              <a:off x="2052" y="835"/>
              <a:ext cx="264" cy="0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58395" name="文本框 58394"/>
            <p:cNvSpPr txBox="1"/>
            <p:nvPr/>
          </p:nvSpPr>
          <p:spPr>
            <a:xfrm>
              <a:off x="2088" y="558"/>
              <a:ext cx="288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 i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6" name="文本框 58395"/>
            <p:cNvSpPr txBox="1"/>
            <p:nvPr/>
          </p:nvSpPr>
          <p:spPr>
            <a:xfrm>
              <a:off x="870" y="1853"/>
              <a:ext cx="816" cy="251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 anchorCtr="0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tx2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VCVS</a:t>
              </a:r>
              <a:endParaRPr lang="en-US" altLang="zh-CN" sz="2000" b="1">
                <a:solidFill>
                  <a:schemeClr val="tx2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397" name="文本框 58396"/>
            <p:cNvSpPr txBox="1"/>
            <p:nvPr/>
          </p:nvSpPr>
          <p:spPr>
            <a:xfrm>
              <a:off x="1610" y="1168"/>
              <a:ext cx="37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  <a:sym typeface="Symbol" panose="05050102010706020507" pitchFamily="18" charset="2"/>
                </a:rPr>
                <a:t>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000" b="1" i="1"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000" b="1" baseline="-2500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8398" name="文本框 58397"/>
            <p:cNvSpPr txBox="1"/>
            <p:nvPr/>
          </p:nvSpPr>
          <p:spPr>
            <a:xfrm>
              <a:off x="1502" y="950"/>
              <a:ext cx="2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+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58399" name="文本框 58398"/>
            <p:cNvSpPr txBox="1"/>
            <p:nvPr/>
          </p:nvSpPr>
          <p:spPr>
            <a:xfrm>
              <a:off x="1514" y="1304"/>
              <a:ext cx="19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_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58400" name="菱形 58399"/>
            <p:cNvSpPr/>
            <p:nvPr/>
          </p:nvSpPr>
          <p:spPr>
            <a:xfrm>
              <a:off x="1422" y="1140"/>
              <a:ext cx="186" cy="360"/>
            </a:xfrm>
            <a:prstGeom prst="diamond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58401" name="椭圆 58400"/>
            <p:cNvSpPr/>
            <p:nvPr/>
          </p:nvSpPr>
          <p:spPr>
            <a:xfrm>
              <a:off x="798" y="888"/>
              <a:ext cx="57" cy="5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58402" name="椭圆 58401"/>
            <p:cNvSpPr/>
            <p:nvPr/>
          </p:nvSpPr>
          <p:spPr>
            <a:xfrm>
              <a:off x="804" y="1674"/>
              <a:ext cx="57" cy="5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58403" name="椭圆 58402"/>
            <p:cNvSpPr/>
            <p:nvPr/>
          </p:nvSpPr>
          <p:spPr>
            <a:xfrm>
              <a:off x="2424" y="888"/>
              <a:ext cx="57" cy="5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58404" name="椭圆 58403"/>
            <p:cNvSpPr/>
            <p:nvPr/>
          </p:nvSpPr>
          <p:spPr>
            <a:xfrm>
              <a:off x="2454" y="1674"/>
              <a:ext cx="57" cy="5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58405" name="文本框 58404"/>
            <p:cNvSpPr txBox="1"/>
            <p:nvPr/>
          </p:nvSpPr>
          <p:spPr>
            <a:xfrm>
              <a:off x="1686" y="1830"/>
              <a:ext cx="87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</a:t>
              </a:r>
              <a:r>
                <a:rPr lang="en-US" altLang="zh-CN" sz="2000" b="1">
                  <a:latin typeface="Times New Roman" panose="0202050305040509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sz="2000" b="1">
                  <a:latin typeface="宋体" pitchFamily="2" charset="-122"/>
                  <a:sym typeface="Symbol" panose="05050102010706020507" pitchFamily="18" charset="2"/>
                </a:rPr>
                <a:t>-</a:t>
              </a:r>
              <a:r>
                <a:rPr lang="en-US" altLang="zh-CN" sz="2000" b="1" i="1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000" b="1" baseline="-25000">
                  <a:latin typeface="Times New Roman" panose="02020503050405090304" pitchFamily="18" charset="0"/>
                  <a:sym typeface="Symbol" panose="05050102010706020507" pitchFamily="18" charset="2"/>
                </a:rPr>
                <a:t>f</a:t>
              </a:r>
              <a:r>
                <a:rPr lang="en-US" altLang="zh-CN" sz="2000" b="1">
                  <a:latin typeface="Times New Roman" panose="02020503050405090304" pitchFamily="18" charset="0"/>
                  <a:sym typeface="Symbol" panose="05050102010706020507" pitchFamily="18" charset="2"/>
                </a:rPr>
                <a:t>/</a:t>
              </a:r>
              <a:r>
                <a:rPr lang="en-US" altLang="zh-CN" sz="2000" b="1" i="1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000" b="1" baseline="-2500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sz="2000" b="1" baseline="-25000"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/>
      <p:bldP spid="58372" grpId="0"/>
      <p:bldP spid="583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4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90" y="1654175"/>
            <a:ext cx="31607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598853" y="403066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ea typeface="幼圆" panose="02010509060101010101" pitchFamily="49" charset="-122"/>
              </a:rPr>
              <a:t>（电路二）</a:t>
            </a:r>
            <a:endParaRPr lang="zh-CN" altLang="en-US" sz="2400">
              <a:ea typeface="幼圆" panose="02010509060101010101" pitchFamily="49" charset="-122"/>
            </a:endParaRPr>
          </a:p>
        </p:txBody>
      </p:sp>
      <p:sp>
        <p:nvSpPr>
          <p:cNvPr id="35846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66265" y="3144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>
              <a:ea typeface="黑体" pitchFamily="49" charset="-122"/>
            </a:endParaRPr>
          </a:p>
        </p:txBody>
      </p:sp>
      <p:sp>
        <p:nvSpPr>
          <p:cNvPr id="35847" name="Rectangle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66265" y="3230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137224" name="Object 8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766378" y="1654175"/>
          <a:ext cx="13096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" name="Equation" r:id="rId7" imgW="786765" imgH="444500" progId="Equation.DSMT4">
                  <p:embed/>
                </p:oleObj>
              </mc:Choice>
              <mc:Fallback>
                <p:oleObj name="Equation" r:id="rId7" imgW="786765" imgH="444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78" y="1654175"/>
                        <a:ext cx="13096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6" name="Object 10"/>
          <p:cNvGraphicFramePr>
            <a:graphicFrameLocks noGrp="1" noChangeAspect="1"/>
          </p:cNvGraphicFramePr>
          <p:nvPr>
            <p:custDataLst>
              <p:tags r:id="rId9"/>
            </p:custDataLst>
          </p:nvPr>
        </p:nvGraphicFramePr>
        <p:xfrm>
          <a:off x="4422140" y="1654175"/>
          <a:ext cx="30241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9" name="Equation" r:id="rId10" imgW="1854200" imgH="457200" progId="Equation.DSMT4">
                  <p:embed/>
                </p:oleObj>
              </mc:Choice>
              <mc:Fallback>
                <p:oleObj name="Equation" r:id="rId10" imgW="18542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140" y="1654175"/>
                        <a:ext cx="30241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Rectangl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66265" y="3225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137230" name="Object 14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766378" y="2446338"/>
          <a:ext cx="295275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0" name="Equation" r:id="rId14" imgW="1612900" imgH="457200" progId="Equation.DSMT4">
                  <p:embed/>
                </p:oleObj>
              </mc:Choice>
              <mc:Fallback>
                <p:oleObj name="Equation" r:id="rId14" imgW="1612900" imgH="457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78" y="2446338"/>
                        <a:ext cx="295275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32" name="Object 16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2766378" y="3167063"/>
          <a:ext cx="47529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1" name="Equation" r:id="rId17" imgW="2616200" imgH="457200" progId="Equation.DSMT4">
                  <p:embed/>
                </p:oleObj>
              </mc:Choice>
              <mc:Fallback>
                <p:oleObj name="Equation" r:id="rId17" imgW="2616200" imgH="457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78" y="3167063"/>
                        <a:ext cx="47529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34" name="Object 18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2766378" y="3959225"/>
          <a:ext cx="30241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2" name="Equation" r:id="rId20" imgW="1752600" imgH="482600" progId="Equation.DSMT4">
                  <p:embed/>
                </p:oleObj>
              </mc:Choice>
              <mc:Fallback>
                <p:oleObj name="Equation" r:id="rId20" imgW="1752600" imgH="482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78" y="3959225"/>
                        <a:ext cx="3024187" cy="863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36" name="Object 20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2766378" y="4894263"/>
          <a:ext cx="626586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3" name="Equation" r:id="rId23" imgW="3517900" imgH="482600" progId="Equation.DSMT4">
                  <p:embed/>
                </p:oleObj>
              </mc:Choice>
              <mc:Fallback>
                <p:oleObj name="Equation" r:id="rId23" imgW="3517900" imgH="482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78" y="4894263"/>
                        <a:ext cx="6265862" cy="8651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38" name="Rectangle 22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261553" y="1798638"/>
            <a:ext cx="685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ea typeface="幼圆" panose="02010509060101010101" pitchFamily="49" charset="-122"/>
              </a:rPr>
              <a:t>因</a:t>
            </a:r>
            <a:endParaRPr lang="zh-CN" altLang="en-US" sz="2800">
              <a:ea typeface="幼圆" panose="02010509060101010101" pitchFamily="49" charset="-122"/>
            </a:endParaRPr>
          </a:p>
        </p:txBody>
      </p:sp>
      <p:sp>
        <p:nvSpPr>
          <p:cNvPr id="137239" name="Rectangle 23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261553" y="330993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得</a:t>
            </a:r>
            <a:endParaRPr lang="zh-CN" altLang="en-US" sz="2800">
              <a:ea typeface="幼圆" panose="02010509060101010101" pitchFamily="49" charset="-122"/>
            </a:endParaRPr>
          </a:p>
        </p:txBody>
      </p:sp>
      <p:sp>
        <p:nvSpPr>
          <p:cNvPr id="137240" name="Rectangle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261553" y="4967288"/>
            <a:ext cx="649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则</a:t>
            </a:r>
            <a:endParaRPr lang="zh-CN" altLang="en-US" sz="2800">
              <a:ea typeface="幼圆" panose="02010509060101010101" pitchFamily="49" charset="-122"/>
            </a:endParaRPr>
          </a:p>
        </p:txBody>
      </p:sp>
      <p:sp>
        <p:nvSpPr>
          <p:cNvPr id="137241" name="Rectangle 25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21915" y="5686425"/>
            <a:ext cx="80645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此电路可用较小的  </a:t>
            </a:r>
            <a:r>
              <a:rPr lang="en-US" altLang="zh-CN" sz="2800"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阻值获得较大的放大倍数。</a:t>
            </a:r>
            <a:endParaRPr lang="zh-CN" altLang="en-US" sz="2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859" name="Rectangle 29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866265" y="3335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137244" name="Object 28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5550535" y="5830888"/>
          <a:ext cx="4318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4" name="Equation" r:id="rId31" imgW="203200" imgH="241300" progId="Equation.DSMT4">
                  <p:embed/>
                </p:oleObj>
              </mc:Choice>
              <mc:Fallback>
                <p:oleObj name="Equation" r:id="rId31" imgW="203200" imgH="2413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535" y="5830888"/>
                        <a:ext cx="4318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Rectangle 3"/>
          <p:cNvSpPr>
            <a:spLocks noGrp="1" noChangeArrowheads="1"/>
          </p:cNvSpPr>
          <p:nvPr>
            <p:custDataLst>
              <p:tags r:id="rId33"/>
            </p:custDataLst>
          </p:nvPr>
        </p:nvSpPr>
        <p:spPr>
          <a:xfrm>
            <a:off x="755650" y="1052513"/>
            <a:ext cx="3924300" cy="452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smtClean="0">
                <a:solidFill>
                  <a:srgbClr val="FF3300"/>
                </a:solidFill>
              </a:rPr>
              <a:t>◇ </a:t>
            </a:r>
            <a:r>
              <a:rPr lang="zh-CN" altLang="en-US" sz="2800" b="1" smtClean="0">
                <a:solidFill>
                  <a:srgbClr val="FF3300"/>
                </a:solidFill>
                <a:ea typeface="幼圆" panose="02010509060101010101" pitchFamily="49" charset="-122"/>
              </a:rPr>
              <a:t>电路二</a:t>
            </a:r>
            <a:endParaRPr lang="zh-CN" altLang="en-US" sz="2800" b="1" smtClean="0">
              <a:solidFill>
                <a:srgbClr val="FF3300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38" grpId="0"/>
      <p:bldP spid="137239" grpId="0"/>
      <p:bldP spid="137240" grpId="0"/>
      <p:bldP spid="1372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50" name="图片 78849" descr="06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045" y="648970"/>
            <a:ext cx="8275955" cy="6186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文本框 78850"/>
          <p:cNvSpPr txBox="1"/>
          <p:nvPr/>
        </p:nvSpPr>
        <p:spPr>
          <a:xfrm>
            <a:off x="8943340" y="648970"/>
            <a:ext cx="1724660" cy="333375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反相放大器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78852" name="对象 78851"/>
          <p:cNvGraphicFramePr/>
          <p:nvPr/>
        </p:nvGraphicFramePr>
        <p:xfrm>
          <a:off x="8185150" y="4532630"/>
          <a:ext cx="2482850" cy="159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2" imgW="1409065" imgH="901065" progId="Equation.3">
                  <p:embed/>
                </p:oleObj>
              </mc:Choice>
              <mc:Fallback>
                <p:oleObj name="" r:id="rId2" imgW="1409065" imgH="901065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85150" y="4532630"/>
                        <a:ext cx="2482850" cy="159512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对象 78852"/>
          <p:cNvGraphicFramePr/>
          <p:nvPr/>
        </p:nvGraphicFramePr>
        <p:xfrm>
          <a:off x="2359660" y="584200"/>
          <a:ext cx="3909695" cy="208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4" imgW="10655300" imgH="5689600" progId="Photoshop.Image.5">
                  <p:embed/>
                </p:oleObj>
              </mc:Choice>
              <mc:Fallback>
                <p:oleObj name="" r:id="rId4" imgW="10655300" imgH="5689600" progId="Photoshop.Image.5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9660" y="584200"/>
                        <a:ext cx="3909695" cy="2087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4" name="图片 788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865" y="2856865"/>
            <a:ext cx="1845310" cy="4001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5" name="直接连接符 78854"/>
          <p:cNvSpPr/>
          <p:nvPr/>
        </p:nvSpPr>
        <p:spPr>
          <a:xfrm flipH="1">
            <a:off x="3021965" y="2593340"/>
            <a:ext cx="207010" cy="96583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56" name="矩形 78855"/>
          <p:cNvSpPr/>
          <p:nvPr/>
        </p:nvSpPr>
        <p:spPr>
          <a:xfrm>
            <a:off x="3412490" y="2672080"/>
            <a:ext cx="1872615" cy="333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no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 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LM741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78857" name="直接连接符 78856"/>
          <p:cNvSpPr/>
          <p:nvPr/>
        </p:nvSpPr>
        <p:spPr>
          <a:xfrm flipH="1" flipV="1">
            <a:off x="2391410" y="4842510"/>
            <a:ext cx="896620" cy="103441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58" name="文本框 78857"/>
          <p:cNvSpPr txBox="1"/>
          <p:nvPr/>
        </p:nvSpPr>
        <p:spPr>
          <a:xfrm>
            <a:off x="2813685" y="6056630"/>
            <a:ext cx="1655445" cy="333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电阻器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78859" name="直接连接符 78858"/>
          <p:cNvSpPr/>
          <p:nvPr/>
        </p:nvSpPr>
        <p:spPr>
          <a:xfrm flipH="1" flipV="1">
            <a:off x="3453130" y="4690110"/>
            <a:ext cx="896620" cy="103441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860" name="文本框 78859"/>
          <p:cNvSpPr txBox="1"/>
          <p:nvPr/>
        </p:nvSpPr>
        <p:spPr>
          <a:xfrm>
            <a:off x="4613910" y="5768975"/>
            <a:ext cx="1655445" cy="33337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电阻器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78861" name="矩形 78860"/>
          <p:cNvSpPr/>
          <p:nvPr/>
        </p:nvSpPr>
        <p:spPr>
          <a:xfrm>
            <a:off x="9493885" y="2887980"/>
            <a:ext cx="1174115" cy="3333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noAutofit/>
          </a:bodyPr>
          <a:p>
            <a:r>
              <a:rPr lang="zh-CN" altLang="en-US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面包板</a:t>
            </a:r>
            <a:endParaRPr lang="zh-CN" altLang="en-US" b="1">
              <a:solidFill>
                <a:srgbClr val="800000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4" name="图片 79873" descr="0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727075"/>
            <a:ext cx="7900670" cy="5895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5" name="文本框 79874"/>
          <p:cNvSpPr txBox="1"/>
          <p:nvPr/>
        </p:nvSpPr>
        <p:spPr>
          <a:xfrm>
            <a:off x="2145665" y="701040"/>
            <a:ext cx="1727835" cy="32512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no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反相放大器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79876" name="对象 79875"/>
          <p:cNvGraphicFramePr/>
          <p:nvPr/>
        </p:nvGraphicFramePr>
        <p:xfrm>
          <a:off x="2145665" y="1099820"/>
          <a:ext cx="3291840" cy="159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2" imgW="10655300" imgH="5689600" progId="Photoshop.Image.5">
                  <p:embed/>
                </p:oleObj>
              </mc:Choice>
              <mc:Fallback>
                <p:oleObj name="" r:id="rId2" imgW="10655300" imgH="5689600" progId="Photoshop.Image.5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5665" y="1099820"/>
                        <a:ext cx="3291840" cy="15925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0898" name="图片 80897" descr="0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73100"/>
            <a:ext cx="9144000" cy="61849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0899" name="对象 80898"/>
          <p:cNvGraphicFramePr/>
          <p:nvPr/>
        </p:nvGraphicFramePr>
        <p:xfrm>
          <a:off x="4114800" y="5918200"/>
          <a:ext cx="65532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2" imgW="3110230" imgH="444500" progId="Equation.3">
                  <p:embed/>
                </p:oleObj>
              </mc:Choice>
              <mc:Fallback>
                <p:oleObj name="" r:id="rId2" imgW="3110230" imgH="4445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5918200"/>
                        <a:ext cx="6553200" cy="9398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文本框 80899"/>
          <p:cNvSpPr txBox="1"/>
          <p:nvPr/>
        </p:nvSpPr>
        <p:spPr>
          <a:xfrm>
            <a:off x="1524000" y="673100"/>
            <a:ext cx="1905000" cy="36830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反相放大器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6258" name="图片 96257" descr="0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633095"/>
            <a:ext cx="8299450" cy="6224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矩形 96258"/>
          <p:cNvSpPr/>
          <p:nvPr/>
        </p:nvSpPr>
        <p:spPr>
          <a:xfrm>
            <a:off x="1908175" y="5809615"/>
            <a:ext cx="8298815" cy="64516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在放大器工作于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400Hz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的情况下，我们可以用数字万用表测量输入和输出电压，从而计算出同相放大器的放大倍数。数字万用表显示的交流电压为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0.377V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282" name="图片 97281" descr="07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96265"/>
            <a:ext cx="8305800" cy="622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3" name="矩形 97282"/>
          <p:cNvSpPr/>
          <p:nvPr/>
        </p:nvSpPr>
        <p:spPr>
          <a:xfrm>
            <a:off x="1524000" y="1595755"/>
            <a:ext cx="8305800" cy="9220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在放大器工作于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400Hz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的情况下，我们可以用数字万用表测量的输出电压，数字万用表显示的交流电压为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1.168V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由此计算得到的放大倍数为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3.098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，与理论计算值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3.10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相近。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97284" name="对象 97283"/>
          <p:cNvGraphicFramePr/>
          <p:nvPr/>
        </p:nvGraphicFramePr>
        <p:xfrm>
          <a:off x="2131060" y="5576253"/>
          <a:ext cx="6883400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2" imgW="2449830" imgH="444500" progId="Equation.3">
                  <p:embed/>
                </p:oleObj>
              </mc:Choice>
              <mc:Fallback>
                <p:oleObj name="" r:id="rId2" imgW="2449830" imgH="4445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1060" y="5576253"/>
                        <a:ext cx="6883400" cy="1249362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354" name="图片 100353" descr="0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86130"/>
            <a:ext cx="9144000" cy="6071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5" name="矩形 100354"/>
          <p:cNvSpPr/>
          <p:nvPr/>
        </p:nvSpPr>
        <p:spPr>
          <a:xfrm>
            <a:off x="1714500" y="4771390"/>
            <a:ext cx="8763000" cy="64516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当输入信号太大时，运算放大器进入饱和区，从示波器上可以看到输出波形产生失真。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378" name="图片 101377" descr="0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34365"/>
            <a:ext cx="9144000" cy="6223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79" name="矩形 101378"/>
          <p:cNvSpPr/>
          <p:nvPr/>
        </p:nvSpPr>
        <p:spPr>
          <a:xfrm>
            <a:off x="1676400" y="4419600"/>
            <a:ext cx="8763000" cy="9220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当输入信号为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2.74V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时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正弦电压的振幅约为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3.875V)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输出信号为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8.20V (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对应的正弦电压振幅约为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11.9V) 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运算放大器进入饱和区，从示波器上可以看到输出波形产生失真。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文本框 37889"/>
          <p:cNvSpPr txBox="1"/>
          <p:nvPr/>
        </p:nvSpPr>
        <p:spPr>
          <a:xfrm>
            <a:off x="1481455" y="735330"/>
            <a:ext cx="3200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spcBef>
                <a:spcPct val="50000"/>
              </a:spcBef>
            </a:pP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3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、同相放大器</a:t>
            </a:r>
            <a:endParaRPr lang="zh-CN" altLang="en-US" sz="2800" b="1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37891" name="文本框 37890"/>
          <p:cNvSpPr txBox="1"/>
          <p:nvPr/>
        </p:nvSpPr>
        <p:spPr>
          <a:xfrm>
            <a:off x="2133600" y="1197928"/>
            <a:ext cx="8001000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利用理想运放的虚短路特性，写出图示电路中结点</a:t>
            </a: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①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的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KCL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方程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7899" name="组合 37898"/>
          <p:cNvGrpSpPr/>
          <p:nvPr/>
        </p:nvGrpSpPr>
        <p:grpSpPr>
          <a:xfrm>
            <a:off x="4008438" y="1905953"/>
            <a:ext cx="4149725" cy="2543175"/>
            <a:chOff x="1250" y="590"/>
            <a:chExt cx="2614" cy="1602"/>
          </a:xfrm>
        </p:grpSpPr>
        <p:sp>
          <p:nvSpPr>
            <p:cNvPr id="37900" name="矩形 37899"/>
            <p:cNvSpPr/>
            <p:nvPr/>
          </p:nvSpPr>
          <p:spPr>
            <a:xfrm>
              <a:off x="2568" y="718"/>
              <a:ext cx="612" cy="72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01" name="文本框 37900"/>
            <p:cNvSpPr txBox="1"/>
            <p:nvPr/>
          </p:nvSpPr>
          <p:spPr>
            <a:xfrm>
              <a:off x="2582" y="672"/>
              <a:ext cx="19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_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02" name="文本框 37901"/>
            <p:cNvSpPr txBox="1"/>
            <p:nvPr/>
          </p:nvSpPr>
          <p:spPr>
            <a:xfrm>
              <a:off x="2570" y="1140"/>
              <a:ext cx="2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+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03" name="等腰三角形 37902"/>
            <p:cNvSpPr/>
            <p:nvPr/>
          </p:nvSpPr>
          <p:spPr>
            <a:xfrm rot="-16200000">
              <a:off x="2844" y="778"/>
              <a:ext cx="144" cy="132"/>
            </a:xfrm>
            <a:prstGeom prst="triangle">
              <a:avLst>
                <a:gd name="adj" fmla="val 56245"/>
              </a:avLst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04" name="文本框 37903"/>
            <p:cNvSpPr txBox="1"/>
            <p:nvPr/>
          </p:nvSpPr>
          <p:spPr>
            <a:xfrm>
              <a:off x="2942" y="672"/>
              <a:ext cx="29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endParaRPr lang="en-US" altLang="zh-CN" sz="3200" b="1"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7905" name="文本框 37904"/>
            <p:cNvSpPr txBox="1"/>
            <p:nvPr/>
          </p:nvSpPr>
          <p:spPr>
            <a:xfrm>
              <a:off x="2978" y="936"/>
              <a:ext cx="20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+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06" name="文本框 37905"/>
            <p:cNvSpPr txBox="1"/>
            <p:nvPr/>
          </p:nvSpPr>
          <p:spPr>
            <a:xfrm>
              <a:off x="1610" y="950"/>
              <a:ext cx="25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 err="1">
                  <a:latin typeface="Times New Roman" panose="02020503050405090304" pitchFamily="18" charset="0"/>
                </a:rPr>
                <a:t>R</a:t>
              </a:r>
              <a:r>
                <a:rPr lang="en-US" altLang="zh-CN" sz="2000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sz="2000" b="1" i="1" baseline="-25000" err="1">
                <a:latin typeface="Times New Roman" panose="02020503050405090304" pitchFamily="18" charset="0"/>
              </a:endParaRPr>
            </a:p>
          </p:txBody>
        </p:sp>
        <p:sp>
          <p:nvSpPr>
            <p:cNvPr id="37907" name="直接连接符 37906"/>
            <p:cNvSpPr/>
            <p:nvPr/>
          </p:nvSpPr>
          <p:spPr>
            <a:xfrm>
              <a:off x="1380" y="1284"/>
              <a:ext cx="1200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908" name="矩形 37907"/>
            <p:cNvSpPr/>
            <p:nvPr/>
          </p:nvSpPr>
          <p:spPr>
            <a:xfrm rot="-5400000">
              <a:off x="1758" y="1140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09" name="文本框 37908"/>
            <p:cNvSpPr txBox="1"/>
            <p:nvPr/>
          </p:nvSpPr>
          <p:spPr>
            <a:xfrm>
              <a:off x="1250" y="1550"/>
              <a:ext cx="233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sz="2000" b="1" baseline="-25000" err="1">
                <a:latin typeface="Times New Roman" panose="02020503050405090304" pitchFamily="18" charset="0"/>
              </a:endParaRPr>
            </a:p>
          </p:txBody>
        </p:sp>
        <p:sp>
          <p:nvSpPr>
            <p:cNvPr id="37910" name="直接连接符 37909"/>
            <p:cNvSpPr/>
            <p:nvPr/>
          </p:nvSpPr>
          <p:spPr>
            <a:xfrm flipH="1">
              <a:off x="2328" y="912"/>
              <a:ext cx="240" cy="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911" name="直接连接符 37910"/>
            <p:cNvSpPr/>
            <p:nvPr/>
          </p:nvSpPr>
          <p:spPr>
            <a:xfrm flipH="1">
              <a:off x="2328" y="918"/>
              <a:ext cx="0" cy="125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37912" name="直接连接符 37911"/>
            <p:cNvSpPr/>
            <p:nvPr/>
          </p:nvSpPr>
          <p:spPr>
            <a:xfrm>
              <a:off x="2328" y="1608"/>
              <a:ext cx="1086" cy="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37913" name="直接连接符 37912"/>
            <p:cNvSpPr/>
            <p:nvPr/>
          </p:nvSpPr>
          <p:spPr>
            <a:xfrm flipV="1">
              <a:off x="3408" y="1092"/>
              <a:ext cx="0" cy="52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37914" name="直接连接符 37913"/>
            <p:cNvSpPr/>
            <p:nvPr/>
          </p:nvSpPr>
          <p:spPr>
            <a:xfrm>
              <a:off x="3180" y="1090"/>
              <a:ext cx="5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915" name="文本框 37914"/>
            <p:cNvSpPr txBox="1"/>
            <p:nvPr/>
          </p:nvSpPr>
          <p:spPr>
            <a:xfrm>
              <a:off x="2762" y="1634"/>
              <a:ext cx="27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R</a:t>
              </a:r>
              <a:r>
                <a:rPr lang="en-US" altLang="zh-CN" sz="2000" b="1" baseline="-25000">
                  <a:latin typeface="Times New Roman" panose="02020503050405090304" pitchFamily="18" charset="0"/>
                </a:rPr>
                <a:t>1</a:t>
              </a:r>
              <a:endParaRPr lang="en-US" altLang="zh-CN" sz="2000" b="1" i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37916" name="矩形 37915"/>
            <p:cNvSpPr/>
            <p:nvPr/>
          </p:nvSpPr>
          <p:spPr>
            <a:xfrm rot="-5400000">
              <a:off x="2820" y="1464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17" name="矩形 37916"/>
            <p:cNvSpPr/>
            <p:nvPr/>
          </p:nvSpPr>
          <p:spPr>
            <a:xfrm rot="-10800000">
              <a:off x="2268" y="1728"/>
              <a:ext cx="120" cy="288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18" name="直接连接符 37917"/>
            <p:cNvSpPr/>
            <p:nvPr/>
          </p:nvSpPr>
          <p:spPr>
            <a:xfrm>
              <a:off x="1380" y="2160"/>
              <a:ext cx="2316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919" name="文本框 37918"/>
            <p:cNvSpPr txBox="1"/>
            <p:nvPr/>
          </p:nvSpPr>
          <p:spPr>
            <a:xfrm>
              <a:off x="2366" y="1730"/>
              <a:ext cx="27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R</a:t>
              </a:r>
              <a:r>
                <a:rPr lang="en-US" altLang="zh-CN" sz="2000" b="1" baseline="-25000">
                  <a:latin typeface="Times New Roman" panose="02020503050405090304" pitchFamily="18" charset="0"/>
                </a:rPr>
                <a:t>2</a:t>
              </a:r>
              <a:endParaRPr lang="en-US" altLang="zh-CN" sz="2000" b="1" i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37920" name="直接连接符 37919"/>
            <p:cNvSpPr/>
            <p:nvPr/>
          </p:nvSpPr>
          <p:spPr>
            <a:xfrm>
              <a:off x="2334" y="858"/>
              <a:ext cx="19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37921" name="文本框 37920"/>
            <p:cNvSpPr txBox="1"/>
            <p:nvPr/>
          </p:nvSpPr>
          <p:spPr>
            <a:xfrm>
              <a:off x="2048" y="1022"/>
              <a:ext cx="36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>
                  <a:latin typeface="Times New Roman" panose="02020503050405090304" pitchFamily="18" charset="0"/>
                </a:rPr>
                <a:t>+</a:t>
              </a:r>
              <a:endParaRPr lang="en-US" altLang="zh-CN" sz="2000" b="1" baseline="-25000">
                <a:latin typeface="Times New Roman" panose="02020503050405090304" pitchFamily="18" charset="0"/>
              </a:endParaRPr>
            </a:p>
          </p:txBody>
        </p:sp>
        <p:sp>
          <p:nvSpPr>
            <p:cNvPr id="37922" name="文本框 37921"/>
            <p:cNvSpPr txBox="1"/>
            <p:nvPr/>
          </p:nvSpPr>
          <p:spPr>
            <a:xfrm>
              <a:off x="2030" y="1394"/>
              <a:ext cx="26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>
                  <a:latin typeface="宋体" pitchFamily="2" charset="-122"/>
                </a:rPr>
                <a:t>-</a:t>
              </a:r>
              <a:endParaRPr lang="en-US" altLang="zh-CN" sz="2000" b="1" baseline="-25000">
                <a:latin typeface="宋体" pitchFamily="2" charset="-122"/>
              </a:endParaRPr>
            </a:p>
          </p:txBody>
        </p:sp>
        <p:sp>
          <p:nvSpPr>
            <p:cNvPr id="37923" name="文本框 37922"/>
            <p:cNvSpPr txBox="1"/>
            <p:nvPr/>
          </p:nvSpPr>
          <p:spPr>
            <a:xfrm>
              <a:off x="2330" y="590"/>
              <a:ext cx="21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i</a:t>
              </a:r>
              <a:r>
                <a:rPr lang="en-US" altLang="zh-CN" sz="2000" b="1" baseline="-25000">
                  <a:latin typeface="宋体" pitchFamily="2" charset="-122"/>
                </a:rPr>
                <a:t>-</a:t>
              </a:r>
              <a:endParaRPr lang="en-US" altLang="zh-CN" sz="2000" b="1" baseline="-25000">
                <a:latin typeface="宋体" pitchFamily="2" charset="-122"/>
              </a:endParaRPr>
            </a:p>
          </p:txBody>
        </p:sp>
        <p:sp>
          <p:nvSpPr>
            <p:cNvPr id="37924" name="文本框 37923"/>
            <p:cNvSpPr txBox="1"/>
            <p:nvPr/>
          </p:nvSpPr>
          <p:spPr>
            <a:xfrm>
              <a:off x="3614" y="1152"/>
              <a:ext cx="2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+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25" name="文本框 37924"/>
            <p:cNvSpPr txBox="1"/>
            <p:nvPr/>
          </p:nvSpPr>
          <p:spPr>
            <a:xfrm>
              <a:off x="3626" y="1728"/>
              <a:ext cx="19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_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26" name="文本框 37925"/>
            <p:cNvSpPr txBox="1"/>
            <p:nvPr/>
          </p:nvSpPr>
          <p:spPr>
            <a:xfrm>
              <a:off x="3608" y="1452"/>
              <a:ext cx="25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err="1">
                  <a:latin typeface="Times New Roman" panose="02020503050405090304" pitchFamily="18" charset="0"/>
                </a:rPr>
                <a:t>o</a:t>
              </a:r>
              <a:endParaRPr lang="en-US" altLang="zh-CN" sz="2000" b="1" baseline="-25000" err="1">
                <a:latin typeface="Times New Roman" panose="02020503050405090304" pitchFamily="18" charset="0"/>
              </a:endParaRPr>
            </a:p>
          </p:txBody>
        </p:sp>
        <p:sp>
          <p:nvSpPr>
            <p:cNvPr id="37927" name="文本框 37926"/>
            <p:cNvSpPr txBox="1"/>
            <p:nvPr/>
          </p:nvSpPr>
          <p:spPr>
            <a:xfrm>
              <a:off x="1250" y="1308"/>
              <a:ext cx="224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+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28" name="文本框 37927"/>
            <p:cNvSpPr txBox="1"/>
            <p:nvPr/>
          </p:nvSpPr>
          <p:spPr>
            <a:xfrm>
              <a:off x="1262" y="1764"/>
              <a:ext cx="19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>
                  <a:latin typeface="Times New Roman" panose="02020503050405090304" pitchFamily="18" charset="0"/>
                </a:rPr>
                <a:t>_</a:t>
              </a:r>
              <a:endParaRPr lang="en-US" altLang="zh-CN" sz="2000" b="1">
                <a:latin typeface="Times New Roman" panose="02020503050405090304" pitchFamily="18" charset="0"/>
              </a:endParaRPr>
            </a:p>
          </p:txBody>
        </p:sp>
        <p:sp>
          <p:nvSpPr>
            <p:cNvPr id="37929" name="直接连接符 37928"/>
            <p:cNvSpPr/>
            <p:nvPr/>
          </p:nvSpPr>
          <p:spPr>
            <a:xfrm>
              <a:off x="2340" y="1206"/>
              <a:ext cx="19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37930" name="文本框 37929"/>
            <p:cNvSpPr txBox="1"/>
            <p:nvPr/>
          </p:nvSpPr>
          <p:spPr>
            <a:xfrm>
              <a:off x="2330" y="920"/>
              <a:ext cx="21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000" b="1" i="1">
                  <a:latin typeface="Times New Roman" panose="02020503050405090304" pitchFamily="18" charset="0"/>
                </a:rPr>
                <a:t>i</a:t>
              </a:r>
              <a:r>
                <a:rPr lang="en-US" altLang="zh-CN" sz="2000" b="1" baseline="-25000">
                  <a:latin typeface="宋体" pitchFamily="2" charset="-122"/>
                </a:rPr>
                <a:t>+</a:t>
              </a:r>
              <a:endParaRPr lang="en-US" altLang="zh-CN" sz="2000" b="1" baseline="-25000">
                <a:latin typeface="宋体" pitchFamily="2" charset="-122"/>
              </a:endParaRPr>
            </a:p>
          </p:txBody>
        </p:sp>
        <p:sp>
          <p:nvSpPr>
            <p:cNvPr id="37931" name="椭圆 37930"/>
            <p:cNvSpPr/>
            <p:nvPr/>
          </p:nvSpPr>
          <p:spPr>
            <a:xfrm>
              <a:off x="1314" y="1248"/>
              <a:ext cx="68" cy="68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32" name="椭圆 37931"/>
            <p:cNvSpPr/>
            <p:nvPr/>
          </p:nvSpPr>
          <p:spPr>
            <a:xfrm>
              <a:off x="1320" y="2124"/>
              <a:ext cx="68" cy="68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33" name="椭圆 37932"/>
            <p:cNvSpPr/>
            <p:nvPr/>
          </p:nvSpPr>
          <p:spPr>
            <a:xfrm>
              <a:off x="3690" y="1056"/>
              <a:ext cx="68" cy="68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  <p:sp>
          <p:nvSpPr>
            <p:cNvPr id="37934" name="椭圆 37933"/>
            <p:cNvSpPr/>
            <p:nvPr/>
          </p:nvSpPr>
          <p:spPr>
            <a:xfrm>
              <a:off x="3702" y="2124"/>
              <a:ext cx="68" cy="68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000"/>
            </a:p>
          </p:txBody>
        </p:sp>
      </p:grpSp>
      <p:grpSp>
        <p:nvGrpSpPr>
          <p:cNvPr id="37935" name="组合 37934"/>
          <p:cNvGrpSpPr/>
          <p:nvPr/>
        </p:nvGrpSpPr>
        <p:grpSpPr>
          <a:xfrm>
            <a:off x="8401050" y="2914015"/>
            <a:ext cx="1587501" cy="860426"/>
            <a:chOff x="1164" y="2666"/>
            <a:chExt cx="1000" cy="542"/>
          </a:xfrm>
        </p:grpSpPr>
        <p:sp>
          <p:nvSpPr>
            <p:cNvPr id="37936" name="文本框 37935"/>
            <p:cNvSpPr txBox="1"/>
            <p:nvPr/>
          </p:nvSpPr>
          <p:spPr>
            <a:xfrm>
              <a:off x="1238" y="2666"/>
              <a:ext cx="92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b="1" i="1">
                  <a:latin typeface="Times New Roman" panose="02020503050405090304" pitchFamily="18" charset="0"/>
                </a:rPr>
                <a:t>u</a:t>
              </a:r>
              <a:r>
                <a:rPr lang="en-US" altLang="zh-CN" sz="2400" b="1" baseline="-25000">
                  <a:latin typeface="Times New Roman" panose="02020503050405090304" pitchFamily="18" charset="0"/>
                </a:rPr>
                <a:t>+</a:t>
              </a:r>
              <a:r>
                <a:rPr lang="en-US" altLang="zh-CN" sz="2400" b="1">
                  <a:latin typeface="Times New Roman" panose="02020503050405090304" pitchFamily="18" charset="0"/>
                </a:rPr>
                <a:t>= </a:t>
              </a:r>
              <a:r>
                <a:rPr lang="en-US" altLang="zh-CN" sz="2400" b="1" i="1">
                  <a:latin typeface="Times New Roman" panose="02020503050405090304" pitchFamily="18" charset="0"/>
                </a:rPr>
                <a:t>u</a:t>
              </a:r>
              <a:r>
                <a:rPr lang="en-US" altLang="zh-CN" sz="2400" b="1" baseline="-25000">
                  <a:latin typeface="宋体" pitchFamily="2" charset="-122"/>
                </a:rPr>
                <a:t>-</a:t>
              </a:r>
              <a:r>
                <a:rPr lang="en-US" altLang="zh-CN" sz="2400" b="1">
                  <a:latin typeface="Times New Roman" panose="02020503050405090304" pitchFamily="18" charset="0"/>
                </a:rPr>
                <a:t>= </a:t>
              </a:r>
              <a:r>
                <a:rPr lang="en-US" altLang="zh-CN" sz="2400" b="1" i="1" err="1">
                  <a:latin typeface="Times New Roman" panose="02020503050405090304" pitchFamily="18" charset="0"/>
                </a:rPr>
                <a:t>u</a:t>
              </a:r>
              <a:r>
                <a:rPr lang="en-US" altLang="zh-CN" sz="2400" b="1" baseline="-25000" err="1">
                  <a:latin typeface="Times New Roman" panose="02020503050405090304" pitchFamily="18" charset="0"/>
                </a:rPr>
                <a:t>i</a:t>
              </a:r>
              <a:endParaRPr lang="en-US" altLang="zh-CN" sz="2400" b="1" baseline="-25000" err="1">
                <a:latin typeface="Times New Roman" panose="02020503050405090304" pitchFamily="18" charset="0"/>
              </a:endParaRPr>
            </a:p>
          </p:txBody>
        </p:sp>
        <p:sp>
          <p:nvSpPr>
            <p:cNvPr id="37937" name="文本框 37936"/>
            <p:cNvSpPr txBox="1"/>
            <p:nvPr/>
          </p:nvSpPr>
          <p:spPr>
            <a:xfrm>
              <a:off x="1274" y="2918"/>
              <a:ext cx="773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2400" b="1" i="1">
                  <a:latin typeface="Times New Roman" panose="02020503050405090304" pitchFamily="18" charset="0"/>
                </a:rPr>
                <a:t>i</a:t>
              </a:r>
              <a:r>
                <a:rPr lang="en-US" altLang="zh-CN" sz="2400" b="1" baseline="-25000">
                  <a:latin typeface="Times New Roman" panose="02020503050405090304" pitchFamily="18" charset="0"/>
                </a:rPr>
                <a:t>+</a:t>
              </a:r>
              <a:r>
                <a:rPr lang="en-US" altLang="zh-CN" sz="2400" b="1">
                  <a:latin typeface="Times New Roman" panose="02020503050405090304" pitchFamily="18" charset="0"/>
                </a:rPr>
                <a:t>= </a:t>
              </a:r>
              <a:r>
                <a:rPr lang="en-US" altLang="zh-CN" sz="2400" b="1" i="1">
                  <a:latin typeface="Times New Roman" panose="02020503050405090304" pitchFamily="18" charset="0"/>
                </a:rPr>
                <a:t>i</a:t>
              </a:r>
              <a:r>
                <a:rPr lang="en-US" altLang="zh-CN" sz="2400" b="1" baseline="-25000">
                  <a:latin typeface="宋体" pitchFamily="2" charset="-122"/>
                </a:rPr>
                <a:t>-</a:t>
              </a:r>
              <a:r>
                <a:rPr lang="en-US" altLang="zh-CN" sz="2400" b="1">
                  <a:latin typeface="Times New Roman" panose="02020503050405090304" pitchFamily="18" charset="0"/>
                </a:rPr>
                <a:t>= 0</a:t>
              </a:r>
              <a:endParaRPr lang="en-US" altLang="zh-CN" sz="2400" b="1">
                <a:latin typeface="Times New Roman" panose="02020503050405090304" pitchFamily="18" charset="0"/>
              </a:endParaRPr>
            </a:p>
          </p:txBody>
        </p:sp>
        <p:sp>
          <p:nvSpPr>
            <p:cNvPr id="37938" name="左大括号 37937"/>
            <p:cNvSpPr/>
            <p:nvPr/>
          </p:nvSpPr>
          <p:spPr>
            <a:xfrm>
              <a:off x="1164" y="2796"/>
              <a:ext cx="48" cy="336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2400"/>
            </a:p>
          </p:txBody>
        </p:sp>
      </p:grpSp>
      <p:sp>
        <p:nvSpPr>
          <p:cNvPr id="37939" name="文本框 37938"/>
          <p:cNvSpPr txBox="1"/>
          <p:nvPr/>
        </p:nvSpPr>
        <p:spPr>
          <a:xfrm>
            <a:off x="4765675" y="5182553"/>
            <a:ext cx="254635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i="1" err="1"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 err="1">
                <a:latin typeface="Times New Roman" panose="02020503050405090304" pitchFamily="18" charset="0"/>
              </a:rPr>
              <a:t>o</a:t>
            </a:r>
            <a:r>
              <a:rPr lang="en-US" altLang="zh-CN" sz="2400" b="1">
                <a:latin typeface="Times New Roman" panose="02020503050405090304" pitchFamily="18" charset="0"/>
              </a:rPr>
              <a:t> =(</a:t>
            </a:r>
            <a:r>
              <a:rPr lang="en-US" altLang="zh-CN" sz="2400" b="1" i="1"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1</a:t>
            </a:r>
            <a:r>
              <a:rPr lang="en-US" altLang="zh-CN" sz="2400" b="1">
                <a:latin typeface="Times New Roman" panose="02020503050405090304" pitchFamily="18" charset="0"/>
              </a:rPr>
              <a:t> + </a:t>
            </a:r>
            <a:r>
              <a:rPr lang="en-US" altLang="zh-CN" sz="2400" b="1" i="1"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2</a:t>
            </a:r>
            <a:r>
              <a:rPr lang="en-US" altLang="zh-CN" sz="2400" b="1">
                <a:latin typeface="Times New Roman" panose="02020503050405090304" pitchFamily="18" charset="0"/>
              </a:rPr>
              <a:t>)/</a:t>
            </a:r>
            <a:r>
              <a:rPr lang="en-US" altLang="zh-CN" sz="2400" b="1" i="1"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2  </a:t>
            </a:r>
            <a:r>
              <a:rPr lang="en-US" altLang="zh-CN" sz="2400" b="1" i="1" err="1"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 err="1">
                <a:latin typeface="Times New Roman" panose="02020503050405090304" pitchFamily="18" charset="0"/>
              </a:rPr>
              <a:t>i</a:t>
            </a:r>
            <a:endParaRPr lang="en-US" altLang="zh-CN" sz="2400" b="1" i="1" baseline="-25000">
              <a:latin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baseline="-25000">
                <a:latin typeface="Times New Roman" panose="02020503050405090304" pitchFamily="18" charset="0"/>
              </a:rPr>
              <a:t>       </a:t>
            </a:r>
            <a:r>
              <a:rPr lang="en-US" altLang="zh-CN" sz="2400" b="1">
                <a:latin typeface="Times New Roman" panose="02020503050405090304" pitchFamily="18" charset="0"/>
              </a:rPr>
              <a:t>=</a:t>
            </a:r>
            <a:r>
              <a:rPr lang="en-US" altLang="zh-CN" sz="2400" b="1">
                <a:solidFill>
                  <a:srgbClr val="3333FF"/>
                </a:solidFill>
                <a:latin typeface="Times New Roman" panose="02020503050405090304" pitchFamily="18" charset="0"/>
              </a:rPr>
              <a:t>(1+ </a:t>
            </a:r>
            <a:r>
              <a:rPr lang="en-US" altLang="zh-CN" sz="2400" b="1" i="1">
                <a:solidFill>
                  <a:srgbClr val="3333FF"/>
                </a:solidFill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solidFill>
                  <a:srgbClr val="3333FF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sz="2400" b="1">
                <a:solidFill>
                  <a:srgbClr val="3333FF"/>
                </a:solidFill>
                <a:latin typeface="Times New Roman" panose="02020503050405090304" pitchFamily="18" charset="0"/>
              </a:rPr>
              <a:t>/</a:t>
            </a:r>
            <a:r>
              <a:rPr lang="en-US" altLang="zh-CN" sz="2400" b="1" i="1">
                <a:solidFill>
                  <a:srgbClr val="3333FF"/>
                </a:solidFill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solidFill>
                  <a:srgbClr val="3333FF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sz="2400" b="1">
                <a:solidFill>
                  <a:srgbClr val="3333FF"/>
                </a:solidFill>
                <a:latin typeface="Times New Roman" panose="02020503050405090304" pitchFamily="18" charset="0"/>
              </a:rPr>
              <a:t>) </a:t>
            </a:r>
            <a:r>
              <a:rPr lang="en-US" altLang="zh-CN" sz="2400" b="1" i="1" err="1">
                <a:solidFill>
                  <a:srgbClr val="3333FF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 err="1">
                <a:solidFill>
                  <a:srgbClr val="3333FF"/>
                </a:solidFill>
                <a:latin typeface="Times New Roman" panose="02020503050405090304" pitchFamily="18" charset="0"/>
              </a:rPr>
              <a:t>i</a:t>
            </a:r>
            <a:endParaRPr lang="en-US" altLang="zh-CN" sz="2400" b="1" i="1" baseline="-25000" err="1">
              <a:solidFill>
                <a:srgbClr val="3333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37940" name="文本框 37939"/>
          <p:cNvSpPr txBox="1"/>
          <p:nvPr/>
        </p:nvSpPr>
        <p:spPr>
          <a:xfrm>
            <a:off x="4705350" y="4696778"/>
            <a:ext cx="26860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503050405090304" pitchFamily="18" charset="0"/>
              </a:rPr>
              <a:t>(</a:t>
            </a:r>
            <a:r>
              <a:rPr lang="en-US" altLang="zh-CN" sz="2400" b="1" i="1"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o</a:t>
            </a:r>
            <a:r>
              <a:rPr lang="en-US" altLang="zh-CN" sz="2400" b="1">
                <a:latin typeface="宋体" pitchFamily="2" charset="-122"/>
              </a:rPr>
              <a:t>-</a:t>
            </a:r>
            <a:r>
              <a:rPr lang="en-US" altLang="zh-CN" sz="2400" b="1" i="1"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>
                <a:latin typeface="宋体" pitchFamily="2" charset="-122"/>
              </a:rPr>
              <a:t>-</a:t>
            </a:r>
            <a:r>
              <a:rPr lang="en-US" altLang="zh-CN" sz="2400" b="1">
                <a:latin typeface="Times New Roman" panose="02020503050405090304" pitchFamily="18" charset="0"/>
              </a:rPr>
              <a:t>)/</a:t>
            </a:r>
            <a:r>
              <a:rPr lang="en-US" altLang="zh-CN" sz="2400" b="1" i="1"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1</a:t>
            </a:r>
            <a:r>
              <a:rPr lang="en-US" altLang="zh-CN" sz="2400" b="1">
                <a:latin typeface="Times New Roman" panose="02020503050405090304" pitchFamily="18" charset="0"/>
              </a:rPr>
              <a:t>= </a:t>
            </a:r>
            <a:r>
              <a:rPr lang="en-US" altLang="zh-CN" sz="2400" b="1" i="1">
                <a:latin typeface="Times New Roman" panose="02020503050405090304" pitchFamily="18" charset="0"/>
              </a:rPr>
              <a:t>u</a:t>
            </a:r>
            <a:r>
              <a:rPr lang="en-US" altLang="zh-CN" sz="2400" b="1" baseline="-25000">
                <a:latin typeface="宋体" pitchFamily="2" charset="-122"/>
              </a:rPr>
              <a:t>-</a:t>
            </a:r>
            <a:r>
              <a:rPr lang="en-US" altLang="zh-CN" sz="2400" b="1">
                <a:latin typeface="Times New Roman" panose="02020503050405090304" pitchFamily="18" charset="0"/>
              </a:rPr>
              <a:t>/</a:t>
            </a:r>
            <a:r>
              <a:rPr lang="en-US" altLang="zh-CN" sz="2400" b="1" i="1">
                <a:latin typeface="Times New Roman" panose="02020503050405090304" pitchFamily="18" charset="0"/>
              </a:rPr>
              <a:t>R</a:t>
            </a:r>
            <a:r>
              <a:rPr lang="en-US" altLang="zh-CN" sz="2400" b="1" baseline="-25000">
                <a:latin typeface="Times New Roman" panose="02020503050405090304" pitchFamily="18" charset="0"/>
              </a:rPr>
              <a:t>2</a:t>
            </a:r>
            <a:endParaRPr lang="en-US" altLang="zh-CN" sz="2400" b="1" baseline="-2500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dvAuto="1000" build="p"/>
      <p:bldP spid="37891" grpId="0" build="p"/>
      <p:bldP spid="37939" grpId="0"/>
      <p:bldP spid="379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3" name="矩形 71682"/>
          <p:cNvSpPr/>
          <p:nvPr/>
        </p:nvSpPr>
        <p:spPr>
          <a:xfrm>
            <a:off x="433388" y="1967230"/>
            <a:ext cx="7777162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Pin1,Pin5: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调零端。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  <a:p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调整外接电阻</a:t>
            </a:r>
            <a:r>
              <a:rPr lang="en-US" altLang="zh-CN" b="1" i="1">
                <a:latin typeface="楷体_GB2312" pitchFamily="1" charset="-122"/>
                <a:ea typeface="楷体_GB2312" pitchFamily="1" charset="-122"/>
              </a:rPr>
              <a:t>R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使得当输入电压为零时输出电压也为零。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71684" name="对象 71683"/>
          <p:cNvGraphicFramePr/>
          <p:nvPr/>
        </p:nvGraphicFramePr>
        <p:xfrm>
          <a:off x="7782560" y="2228850"/>
          <a:ext cx="4103688" cy="321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223135" imgH="1757045" progId="Visio.Drawing.11">
                  <p:embed/>
                </p:oleObj>
              </mc:Choice>
              <mc:Fallback>
                <p:oleObj name="" r:id="rId1" imgW="2223135" imgH="1757045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82560" y="2228850"/>
                        <a:ext cx="4103688" cy="3217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矩形 71688"/>
          <p:cNvSpPr/>
          <p:nvPr/>
        </p:nvSpPr>
        <p:spPr>
          <a:xfrm>
            <a:off x="296863" y="2658110"/>
            <a:ext cx="770413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Pin2: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反相输入端。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  <a:p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 当电压由此引脚接入时，输出电压与输入电压极性相反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690" name="矩形 71689"/>
          <p:cNvSpPr/>
          <p:nvPr/>
        </p:nvSpPr>
        <p:spPr>
          <a:xfrm>
            <a:off x="438150" y="3450273"/>
            <a:ext cx="591375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Pin3: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同相输入端。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  <a:p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当电压由此引脚接入时，输出电压与输入电压极性相同。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691" name="矩形 71690"/>
          <p:cNvSpPr/>
          <p:nvPr/>
        </p:nvSpPr>
        <p:spPr>
          <a:xfrm>
            <a:off x="433388" y="4242435"/>
            <a:ext cx="47675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Pin4: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负电源接入端。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  <a:p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运放内部含有晶体管，需外施电压源才能工作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692" name="矩形 71691"/>
          <p:cNvSpPr/>
          <p:nvPr/>
        </p:nvSpPr>
        <p:spPr>
          <a:xfrm>
            <a:off x="433388" y="5013960"/>
            <a:ext cx="62471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Pin6: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电压输出端。  </a:t>
            </a:r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Pin7: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正电源接入端。    </a:t>
            </a:r>
            <a:r>
              <a:rPr lang="en-US" altLang="zh-CN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Pin8:</a:t>
            </a:r>
            <a:r>
              <a:rPr lang="en-US" altLang="zh-CN" b="1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未用。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3252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056438" y="1484313"/>
          <a:ext cx="3671887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0" name="Visio" r:id="rId2" imgW="1879600" imgH="1041400" progId="Visio.Drawing.11">
                  <p:embed/>
                </p:oleObj>
              </mc:Choice>
              <mc:Fallback>
                <p:oleObj name="Visio" r:id="rId2" imgW="1879600" imgH="10414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1484313"/>
                        <a:ext cx="3671887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555875" y="1700213"/>
          <a:ext cx="8540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1" name="Equation" r:id="rId5" imgW="355600" imgH="228600" progId="Equation.DSMT4">
                  <p:embed/>
                </p:oleObj>
              </mc:Choice>
              <mc:Fallback>
                <p:oleObj name="Equation" r:id="rId5" imgW="3556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700213"/>
                        <a:ext cx="8540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8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4068763" y="1628775"/>
          <a:ext cx="16557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2" name="Equation" r:id="rId8" imgW="736600" imgH="228600" progId="Equation.DSMT4">
                  <p:embed/>
                </p:oleObj>
              </mc:Choice>
              <mc:Fallback>
                <p:oleObj name="Equation" r:id="rId8" imgW="7366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1628775"/>
                        <a:ext cx="16557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555875" y="2133600"/>
          <a:ext cx="201612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3" name="Equation" r:id="rId11" imgW="1028065" imgH="393700" progId="Equation.DSMT4">
                  <p:embed/>
                </p:oleObj>
              </mc:Choice>
              <mc:Fallback>
                <p:oleObj name="Equation" r:id="rId11" imgW="1028065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2016125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0" name="Object 12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555875" y="2852738"/>
          <a:ext cx="453707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4" name="Equation" r:id="rId14" imgW="2362200" imgH="419100" progId="Equation.DSMT4">
                  <p:embed/>
                </p:oleObj>
              </mc:Choice>
              <mc:Fallback>
                <p:oleObj name="Equation" r:id="rId14" imgW="2362200" imgH="419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852738"/>
                        <a:ext cx="4537075" cy="8175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Object 14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3405188" y="3716338"/>
          <a:ext cx="2405062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5" name="Equation" r:id="rId17" imgW="1066800" imgH="457200" progId="Equation.DSMT4">
                  <p:embed/>
                </p:oleObj>
              </mc:Choice>
              <mc:Fallback>
                <p:oleObj name="Equation" r:id="rId17" imgW="1066800" imgH="457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3716338"/>
                        <a:ext cx="2405062" cy="8334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4" name="Rectangle 16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124075" y="3860800"/>
            <a:ext cx="661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即</a:t>
            </a:r>
            <a:r>
              <a:rPr lang="zh-CN" altLang="en-US" sz="2800">
                <a:ea typeface="黑体" pitchFamily="49" charset="-122"/>
              </a:rPr>
              <a:t> </a:t>
            </a:r>
            <a:endParaRPr lang="zh-CN" altLang="en-US" sz="2800">
              <a:ea typeface="黑体" pitchFamily="49" charset="-122"/>
            </a:endParaRPr>
          </a:p>
        </p:txBody>
      </p:sp>
      <p:sp>
        <p:nvSpPr>
          <p:cNvPr id="53265" name="Rectangle 1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124075" y="4508500"/>
            <a:ext cx="661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当</a:t>
            </a:r>
            <a:r>
              <a:rPr lang="zh-CN" altLang="en-US" sz="2800">
                <a:ea typeface="黑体" pitchFamily="49" charset="-122"/>
              </a:rPr>
              <a:t> </a:t>
            </a: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53266" name="Object 18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2700338" y="4581525"/>
          <a:ext cx="201771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6" name="Equation" r:id="rId22" imgW="1016000" imgH="241300" progId="Equation.DSMT4">
                  <p:embed/>
                </p:oleObj>
              </mc:Choice>
              <mc:Fallback>
                <p:oleObj name="Equation" r:id="rId22" imgW="1016000" imgH="241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581525"/>
                        <a:ext cx="201771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8" name="Object 20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5292725" y="4581525"/>
          <a:ext cx="8651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7" name="Equation" r:id="rId25" imgW="457200" imgH="241300" progId="Equation.DSMT4">
                  <p:embed/>
                </p:oleObj>
              </mc:Choice>
              <mc:Fallback>
                <p:oleObj name="Equation" r:id="rId25" imgW="457200" imgH="241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581525"/>
                        <a:ext cx="865188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0" name="Object 22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6372225" y="4581525"/>
          <a:ext cx="936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8" name="Equation" r:id="rId28" imgW="431800" imgH="228600" progId="Equation.DSMT4">
                  <p:embed/>
                </p:oleObj>
              </mc:Choice>
              <mc:Fallback>
                <p:oleObj name="Equation" r:id="rId28" imgW="4318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581525"/>
                        <a:ext cx="9366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2" name="Rectangle 2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308850" y="4508500"/>
            <a:ext cx="3095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0">
                <a:latin typeface="Arial" panose="020B0604020202090204" pitchFamily="34" charset="0"/>
                <a:ea typeface="黑体" pitchFamily="49" charset="-122"/>
              </a:rPr>
              <a:t>——</a:t>
            </a:r>
            <a:r>
              <a:rPr lang="zh-CN" altLang="en-US" sz="2800">
                <a:solidFill>
                  <a:srgbClr val="FF3300"/>
                </a:solidFill>
                <a:ea typeface="幼圆" panose="02010509060101010101" pitchFamily="49" charset="-122"/>
              </a:rPr>
              <a:t>电压跟随器</a:t>
            </a:r>
            <a:endParaRPr lang="zh-CN" altLang="en-US" sz="2800">
              <a:solidFill>
                <a:srgbClr val="FF3300"/>
              </a:solidFill>
              <a:ea typeface="幼圆" panose="02010509060101010101" pitchFamily="49" charset="-122"/>
            </a:endParaRPr>
          </a:p>
        </p:txBody>
      </p:sp>
      <p:sp>
        <p:nvSpPr>
          <p:cNvPr id="53273" name="Rectangle 25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195513" y="5157788"/>
            <a:ext cx="280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电路的输入电阻</a:t>
            </a:r>
            <a:r>
              <a:rPr lang="zh-CN" altLang="en-US" sz="2800">
                <a:ea typeface="黑体" pitchFamily="49" charset="-122"/>
              </a:rPr>
              <a:t> </a:t>
            </a: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53274" name="Object 26"/>
          <p:cNvGraphicFramePr>
            <a:graphicFrameLocks noChangeAspect="1"/>
          </p:cNvGraphicFramePr>
          <p:nvPr>
            <p:custDataLst>
              <p:tags r:id="rId32"/>
            </p:custDataLst>
          </p:nvPr>
        </p:nvGraphicFramePr>
        <p:xfrm>
          <a:off x="5219700" y="5013325"/>
          <a:ext cx="18002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9" name="Equation" r:id="rId33" imgW="787400" imgH="431800" progId="Equation.DSMT4">
                  <p:embed/>
                </p:oleObj>
              </mc:Choice>
              <mc:Fallback>
                <p:oleObj name="Equation" r:id="rId33" imgW="787400" imgH="431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013325"/>
                        <a:ext cx="180022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6" name="Rectangle 28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195513" y="5661025"/>
            <a:ext cx="4235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ea typeface="幼圆" panose="02010509060101010101" pitchFamily="49" charset="-122"/>
              </a:rPr>
              <a:t>集成运放承受的共模电压</a:t>
            </a:r>
            <a:r>
              <a:rPr lang="zh-CN" altLang="en-US" sz="2800">
                <a:ea typeface="黑体" pitchFamily="49" charset="-122"/>
              </a:rPr>
              <a:t> </a:t>
            </a:r>
            <a:endParaRPr lang="zh-CN" altLang="en-US" sz="2800">
              <a:ea typeface="黑体" pitchFamily="49" charset="-122"/>
            </a:endParaRPr>
          </a:p>
        </p:txBody>
      </p:sp>
      <p:graphicFrame>
        <p:nvGraphicFramePr>
          <p:cNvPr id="53277" name="Object 29"/>
          <p:cNvGraphicFramePr>
            <a:graphicFrameLocks noChangeAspect="1"/>
          </p:cNvGraphicFramePr>
          <p:nvPr>
            <p:custDataLst>
              <p:tags r:id="rId36"/>
            </p:custDataLst>
          </p:nvPr>
        </p:nvGraphicFramePr>
        <p:xfrm>
          <a:off x="6300788" y="5661025"/>
          <a:ext cx="22320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0" name="Equation" r:id="rId37" imgW="1016000" imgH="228600" progId="Equation.DSMT4">
                  <p:embed/>
                </p:oleObj>
              </mc:Choice>
              <mc:Fallback>
                <p:oleObj name="Equation" r:id="rId37" imgW="101600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661025"/>
                        <a:ext cx="22320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9" name="Object 31"/>
          <p:cNvGraphicFramePr>
            <a:graphicFrameLocks noChangeAspect="1"/>
          </p:cNvGraphicFramePr>
          <p:nvPr>
            <p:custDataLst>
              <p:tags r:id="rId39"/>
            </p:custDataLst>
          </p:nvPr>
        </p:nvGraphicFramePr>
        <p:xfrm>
          <a:off x="8172450" y="3573463"/>
          <a:ext cx="14398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1" name="Equation" r:id="rId40" imgW="748665" imgH="241300" progId="Equation.DSMT4">
                  <p:embed/>
                </p:oleObj>
              </mc:Choice>
              <mc:Fallback>
                <p:oleObj name="Equation" r:id="rId40" imgW="748665" imgH="2413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3573463"/>
                        <a:ext cx="14398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1" name="AutoShape 3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4787900" y="4724400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>
              <a:ea typeface="黑体" pitchFamily="49" charset="-122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custDataLst>
              <p:tags r:id="rId43"/>
            </p:custDataLst>
          </p:nvPr>
        </p:nvSpPr>
        <p:spPr>
          <a:xfrm>
            <a:off x="611188" y="1052513"/>
            <a:ext cx="5581650" cy="531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smtClean="0">
                <a:latin typeface="宋体" pitchFamily="2" charset="-122"/>
              </a:rPr>
              <a:t> </a:t>
            </a:r>
            <a:r>
              <a:rPr lang="zh-CN" altLang="en-US" sz="3200" b="1" smtClean="0">
                <a:latin typeface="宋体" pitchFamily="2" charset="-122"/>
              </a:rPr>
              <a:t>同相输入比例运算电路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4" grpId="0"/>
      <p:bldP spid="53265" grpId="0"/>
      <p:bldP spid="53272" grpId="0"/>
      <p:bldP spid="53273" grpId="0"/>
      <p:bldP spid="53276" grpId="0"/>
      <p:bldP spid="53281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文本框 38913"/>
          <p:cNvSpPr txBox="1"/>
          <p:nvPr/>
        </p:nvSpPr>
        <p:spPr>
          <a:xfrm>
            <a:off x="2133600" y="2159000"/>
            <a:ext cx="8001000" cy="16300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由于输出电压的幅度比输入电压的幅度大，而且极性相同，故称为同相放大器。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        例如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=1k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R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=10k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,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in</a:t>
            </a:r>
            <a:r>
              <a:rPr lang="en-US" altLang="zh-CN" sz="20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t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)=8cos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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t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 mV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时，输出电压为 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38915" name="对象 38914"/>
          <p:cNvGraphicFramePr/>
          <p:nvPr/>
        </p:nvGraphicFramePr>
        <p:xfrm>
          <a:off x="2895600" y="5054600"/>
          <a:ext cx="64770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" imgW="2451100" imgH="482600" progId="Equation.3">
                  <p:embed/>
                </p:oleObj>
              </mc:Choice>
              <mc:Fallback>
                <p:oleObj name="" r:id="rId1" imgW="2451100" imgH="4826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5600" y="5054600"/>
                        <a:ext cx="6477000" cy="11938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对象 38915"/>
          <p:cNvGraphicFramePr/>
          <p:nvPr/>
        </p:nvGraphicFramePr>
        <p:xfrm>
          <a:off x="3810000" y="762000"/>
          <a:ext cx="40386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3" imgW="1650365" imgH="482600" progId="Equation.3">
                  <p:embed/>
                </p:oleObj>
              </mc:Choice>
              <mc:Fallback>
                <p:oleObj name="" r:id="rId3" imgW="1650365" imgH="4826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762000"/>
                        <a:ext cx="4038600" cy="11811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charRg st="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charRg st="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charRg st="44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4">
                                            <p:txEl>
                                              <p:charRg st="44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dvAuto="100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图片 81921" descr="0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844550"/>
            <a:ext cx="8440420" cy="601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文本框 81922"/>
          <p:cNvSpPr txBox="1"/>
          <p:nvPr/>
        </p:nvSpPr>
        <p:spPr>
          <a:xfrm>
            <a:off x="1828800" y="856615"/>
            <a:ext cx="1905000" cy="36830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同相放大器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81924" name="矩形 81923"/>
          <p:cNvSpPr/>
          <p:nvPr/>
        </p:nvSpPr>
        <p:spPr>
          <a:xfrm>
            <a:off x="1828800" y="1358900"/>
            <a:ext cx="2068830" cy="368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 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LM741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81925" name="直接连接符 81924"/>
          <p:cNvSpPr/>
          <p:nvPr/>
        </p:nvSpPr>
        <p:spPr>
          <a:xfrm flipH="1">
            <a:off x="2743200" y="1524000"/>
            <a:ext cx="228600" cy="10668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26" name="文本框 81925"/>
          <p:cNvSpPr txBox="1"/>
          <p:nvPr/>
        </p:nvSpPr>
        <p:spPr>
          <a:xfrm>
            <a:off x="3886200" y="4943475"/>
            <a:ext cx="1828800" cy="368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电阻器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81927" name="直接连接符 81926"/>
          <p:cNvSpPr/>
          <p:nvPr/>
        </p:nvSpPr>
        <p:spPr>
          <a:xfrm flipH="1" flipV="1">
            <a:off x="3810000" y="4267200"/>
            <a:ext cx="990600" cy="6096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28" name="文本框 81927"/>
          <p:cNvSpPr txBox="1"/>
          <p:nvPr/>
        </p:nvSpPr>
        <p:spPr>
          <a:xfrm>
            <a:off x="2590800" y="5791200"/>
            <a:ext cx="1828800" cy="368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电阻器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81929" name="直接连接符 81928"/>
          <p:cNvSpPr/>
          <p:nvPr/>
        </p:nvSpPr>
        <p:spPr>
          <a:xfrm flipH="1" flipV="1">
            <a:off x="2438400" y="4572000"/>
            <a:ext cx="990600" cy="11430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30" name="矩形 81929"/>
          <p:cNvSpPr/>
          <p:nvPr/>
        </p:nvSpPr>
        <p:spPr>
          <a:xfrm>
            <a:off x="4876800" y="6400800"/>
            <a:ext cx="2590800" cy="3683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电路接线板背面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81931" name="矩形 81930"/>
          <p:cNvSpPr/>
          <p:nvPr/>
        </p:nvSpPr>
        <p:spPr>
          <a:xfrm>
            <a:off x="4724400" y="844550"/>
            <a:ext cx="2590800" cy="3683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电路接线板正面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graphicFrame>
        <p:nvGraphicFramePr>
          <p:cNvPr id="81932" name="对象 81931"/>
          <p:cNvGraphicFramePr/>
          <p:nvPr/>
        </p:nvGraphicFramePr>
        <p:xfrm>
          <a:off x="6273165" y="3657600"/>
          <a:ext cx="3995738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2" imgW="10655300" imgH="6845300" progId="Photoshop.Image.5">
                  <p:embed/>
                </p:oleObj>
              </mc:Choice>
              <mc:Fallback>
                <p:oleObj name="" r:id="rId2" imgW="10655300" imgH="6845300" progId="Photoshop.Image.5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3165" y="3657600"/>
                        <a:ext cx="3995738" cy="2566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2946" name="图片 82945" descr="06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774065"/>
            <a:ext cx="3589655" cy="608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7" name="图片 82946" descr="06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740410"/>
            <a:ext cx="3590290" cy="6117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8" name="矩形 82947"/>
          <p:cNvSpPr/>
          <p:nvPr/>
        </p:nvSpPr>
        <p:spPr>
          <a:xfrm>
            <a:off x="2773363" y="3106420"/>
            <a:ext cx="1958975" cy="64516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电阻器的实际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电阻值为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950 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82949" name="矩形 82948"/>
          <p:cNvSpPr/>
          <p:nvPr/>
        </p:nvSpPr>
        <p:spPr>
          <a:xfrm>
            <a:off x="7239000" y="3106420"/>
            <a:ext cx="1958975" cy="64516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电阻器的实际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电阻值为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2.94k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  <a:sym typeface="Symbol" panose="05050102010706020507" pitchFamily="18" charset="2"/>
              </a:rPr>
              <a:t>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70" name="图片 83969" descr="0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0" y="1038225"/>
            <a:ext cx="8240395" cy="581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文本框 83970"/>
          <p:cNvSpPr txBox="1"/>
          <p:nvPr/>
        </p:nvSpPr>
        <p:spPr>
          <a:xfrm>
            <a:off x="1778000" y="598805"/>
            <a:ext cx="93916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调整示波器两路输入的衰减，使测量同一电压的两个波形完全重合。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4" name="图片 84993" descr="06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39775"/>
            <a:ext cx="9144000" cy="6194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文本框 84994"/>
          <p:cNvSpPr txBox="1"/>
          <p:nvPr/>
        </p:nvSpPr>
        <p:spPr>
          <a:xfrm>
            <a:off x="1524000" y="739775"/>
            <a:ext cx="1905000" cy="36830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同相放大器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84996" name="对象 84995"/>
          <p:cNvGraphicFramePr/>
          <p:nvPr/>
        </p:nvGraphicFramePr>
        <p:xfrm>
          <a:off x="7594600" y="3810000"/>
          <a:ext cx="3073400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2" imgW="1370965" imgH="951865" progId="Equation.3">
                  <p:embed/>
                </p:oleObj>
              </mc:Choice>
              <mc:Fallback>
                <p:oleObj name="" r:id="rId2" imgW="1370965" imgH="951865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94600" y="3810000"/>
                        <a:ext cx="3073400" cy="2136775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对象 84996"/>
          <p:cNvGraphicFramePr/>
          <p:nvPr/>
        </p:nvGraphicFramePr>
        <p:xfrm>
          <a:off x="1511935" y="3429000"/>
          <a:ext cx="37338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4" imgW="10655300" imgH="6845300" progId="Photoshop.Image.5">
                  <p:embed/>
                </p:oleObj>
              </mc:Choice>
              <mc:Fallback>
                <p:oleObj name="" r:id="rId4" imgW="10655300" imgH="6845300" progId="Photoshop.Image.5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935" y="3429000"/>
                        <a:ext cx="3733800" cy="240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6018" name="图片 86017" descr="06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09600"/>
            <a:ext cx="9144000" cy="624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19" name="图片 86018" descr="06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84638"/>
            <a:ext cx="3657600" cy="2773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0" name="文本框 86019"/>
          <p:cNvSpPr txBox="1"/>
          <p:nvPr/>
        </p:nvSpPr>
        <p:spPr>
          <a:xfrm>
            <a:off x="1524000" y="609600"/>
            <a:ext cx="1905000" cy="36830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同相放大器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86021" name="对象 86020"/>
          <p:cNvGraphicFramePr/>
          <p:nvPr/>
        </p:nvGraphicFramePr>
        <p:xfrm>
          <a:off x="1471295" y="1028700"/>
          <a:ext cx="37338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10655300" imgH="6845300" progId="Photoshop.Image.5">
                  <p:embed/>
                </p:oleObj>
              </mc:Choice>
              <mc:Fallback>
                <p:oleObj name="" r:id="rId3" imgW="10655300" imgH="6845300" progId="Photoshop.Image.5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1295" y="1028700"/>
                        <a:ext cx="3733800" cy="240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7042" name="图片 87041" descr="06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96265"/>
            <a:ext cx="9144000" cy="62617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7043" name="对象 87042"/>
          <p:cNvGraphicFramePr/>
          <p:nvPr/>
        </p:nvGraphicFramePr>
        <p:xfrm>
          <a:off x="1524000" y="1390650"/>
          <a:ext cx="3073400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2" imgW="1370965" imgH="951865" progId="Equation.3">
                  <p:embed/>
                </p:oleObj>
              </mc:Choice>
              <mc:Fallback>
                <p:oleObj name="" r:id="rId2" imgW="1370965" imgH="951865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390650"/>
                        <a:ext cx="3073400" cy="2136775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文本框 87043"/>
          <p:cNvSpPr txBox="1"/>
          <p:nvPr/>
        </p:nvSpPr>
        <p:spPr>
          <a:xfrm>
            <a:off x="1524000" y="596900"/>
            <a:ext cx="1905000" cy="368300"/>
          </a:xfrm>
          <a:prstGeom prst="rect">
            <a:avLst/>
          </a:prstGeom>
          <a:solidFill>
            <a:srgbClr val="0000CC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同相放大器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87045" name="矩形 87044"/>
          <p:cNvSpPr/>
          <p:nvPr/>
        </p:nvSpPr>
        <p:spPr>
          <a:xfrm>
            <a:off x="1828800" y="4398010"/>
            <a:ext cx="8458200" cy="64516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从示波器上波形可以看出，输出和输入波形的相位相同，其幅度是输入波形幅度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倍左右，与理论计算结果相近。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6" name="图片 88065" descr="0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85800"/>
            <a:ext cx="9144000" cy="617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矩形 88066"/>
          <p:cNvSpPr/>
          <p:nvPr/>
        </p:nvSpPr>
        <p:spPr>
          <a:xfrm>
            <a:off x="1828800" y="1226185"/>
            <a:ext cx="8458200" cy="64516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在放大器工作于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400Hz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的情况下，我们可以用数字万用表测量输入和输出电压，从而计算出同相放大器的放大倍数。数字万用表显示的交流电压为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0.359V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9090" name="图片 89089" descr="0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97535"/>
            <a:ext cx="9144000" cy="6260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矩形 89090"/>
          <p:cNvSpPr/>
          <p:nvPr/>
        </p:nvSpPr>
        <p:spPr>
          <a:xfrm>
            <a:off x="1752600" y="1295400"/>
            <a:ext cx="8458200" cy="9220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在放大器工作于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400Hz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的情况下，我们可以用数字万用表测量的输出电压，数字万用表显示的交流电压为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1.487V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由此计算得到的放大倍数为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4.14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，与理论计算值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4.10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相近。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89092" name="对象 89091"/>
          <p:cNvGraphicFramePr/>
          <p:nvPr/>
        </p:nvGraphicFramePr>
        <p:xfrm>
          <a:off x="3581400" y="5410200"/>
          <a:ext cx="62039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2" imgW="2767330" imgH="482600" progId="Equation.3">
                  <p:embed/>
                </p:oleObj>
              </mc:Choice>
              <mc:Fallback>
                <p:oleObj name="" r:id="rId2" imgW="2767330" imgH="4826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1400" y="5410200"/>
                        <a:ext cx="6203950" cy="1082675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2133600" y="762000"/>
            <a:ext cx="8001000" cy="685800"/>
          </a:xfrm>
        </p:spPr>
        <p:txBody>
          <a:bodyPr anchor="ctr" anchorCtr="0"/>
          <a:p>
            <a:pPr defTabSz="914400">
              <a:buClrTx/>
              <a:buSzTx/>
              <a:buFontTx/>
              <a:buNone/>
            </a:pPr>
            <a:r>
              <a:rPr lang="zh-CN" altLang="en-US" sz="3200" b="1" kern="1200" baseline="0">
                <a:latin typeface="Times New Roman" panose="02020503050405090304" pitchFamily="18" charset="0"/>
                <a:ea typeface="楷体_GB2312" pitchFamily="1" charset="-122"/>
              </a:rPr>
              <a:t>§</a:t>
            </a:r>
            <a:r>
              <a:rPr lang="en-US" altLang="zh-CN" sz="3200" b="1" kern="1200" baseline="0">
                <a:latin typeface="Times New Roman" panose="02020503050405090304" pitchFamily="18" charset="0"/>
                <a:ea typeface="楷体_GB2312" pitchFamily="1" charset="-122"/>
              </a:rPr>
              <a:t>4</a:t>
            </a:r>
            <a:r>
              <a:rPr lang="zh-CN" altLang="en-US" sz="3200" b="1" kern="1200" baseline="0" dirty="0">
                <a:latin typeface="Times New Roman" panose="02020503050405090304" pitchFamily="18" charset="0"/>
                <a:ea typeface="楷体_GB2312" pitchFamily="1" charset="-122"/>
              </a:rPr>
              <a:t>－</a:t>
            </a:r>
            <a:r>
              <a:rPr lang="en-US" altLang="zh-CN" sz="3200" b="1" kern="1200" baseline="0">
                <a:latin typeface="Times New Roman" panose="02020503050405090304" pitchFamily="18" charset="0"/>
                <a:ea typeface="楷体_GB2312" pitchFamily="1" charset="-122"/>
              </a:rPr>
              <a:t>1  </a:t>
            </a:r>
            <a:r>
              <a:rPr lang="zh-CN" altLang="en-US" sz="3200" b="1" kern="1200" baseline="0" dirty="0">
                <a:latin typeface="Times New Roman" panose="02020503050405090304" pitchFamily="18" charset="0"/>
                <a:ea typeface="楷体_GB2312" pitchFamily="1" charset="-122"/>
              </a:rPr>
              <a:t>运算放大器的电路模型 </a:t>
            </a:r>
            <a:endParaRPr lang="zh-CN" altLang="en-US" sz="3200" b="1" kern="1200" baseline="0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2052" name="文本框 2051"/>
          <p:cNvSpPr txBox="1"/>
          <p:nvPr/>
        </p:nvSpPr>
        <p:spPr>
          <a:xfrm>
            <a:off x="1003300" y="1676400"/>
            <a:ext cx="10430510" cy="3599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一、运算放大器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503050405090304" pitchFamily="18" charset="0"/>
              </a:rPr>
              <a:t>operational amplifier</a:t>
            </a:r>
            <a:endParaRPr lang="en-US" altLang="zh-CN" sz="2400" b="1" dirty="0">
              <a:latin typeface="Times New Roman" panose="02020503050405090304" pitchFamily="18" charset="0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运算放大器简称运放，是一种多端集成电路，通常由数十个晶体管和一些电阻构成。最早开始应用于</a:t>
            </a:r>
            <a:r>
              <a:rPr lang="en-US" altLang="zh-CN" sz="2400" b="1">
                <a:latin typeface="Times New Roman" panose="02020503050405090304" pitchFamily="18" charset="0"/>
                <a:ea typeface="楷体_GB2312" pitchFamily="1" charset="-122"/>
              </a:rPr>
              <a:t>1940</a:t>
            </a:r>
            <a:r>
              <a:rPr lang="zh-CN" altLang="en-US" sz="2400" b="1" dirty="0">
                <a:latin typeface="Times New Roman" panose="02020503050405090304" pitchFamily="18" charset="0"/>
                <a:ea typeface="楷体_GB2312" pitchFamily="1" charset="-122"/>
              </a:rPr>
              <a:t>年，现已有上千种不同型号的集成运放，是一种价格低廉、用途广泛的电子器件。早期，运放用来完成模拟信号的求和、微分和积分等运算，故称为运算放大器。现在，运放的应用已远远超过运算的范围。它在通信、控制和测量等设备中得到广泛应用。 </a:t>
            </a:r>
            <a:endParaRPr lang="zh-CN" altLang="en-US" sz="24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2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29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2">
                                            <p:txEl>
                                              <p:charRg st="29" end="1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dvAuto="1000" build="p"/>
      <p:bldP spid="205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114" name="图片 90113" descr="07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21030"/>
            <a:ext cx="9144000" cy="6236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矩形 90114"/>
          <p:cNvSpPr/>
          <p:nvPr/>
        </p:nvSpPr>
        <p:spPr>
          <a:xfrm>
            <a:off x="1835150" y="3184525"/>
            <a:ext cx="8763000" cy="64516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当输入信号太大时，运算放大器进入饱和区，从示波器上可以看到输出波形产生失真。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8" name="图片 91137" descr="0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62000"/>
            <a:ext cx="9144000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矩形 91138"/>
          <p:cNvSpPr/>
          <p:nvPr/>
        </p:nvSpPr>
        <p:spPr>
          <a:xfrm>
            <a:off x="1752600" y="5181600"/>
            <a:ext cx="8763000" cy="9220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    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当输入信号为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2.05V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时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正弦电压的振幅约为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2.9V)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输出信号为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8.29V (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对应的正弦电压振幅约为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11.72V) </a:t>
            </a:r>
            <a:r>
              <a:rPr lang="zh-CN" altLang="en-US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运算放大器进入饱和区，从示波器上可以看到输出波形产生失真。</a:t>
            </a:r>
            <a:endParaRPr lang="zh-CN" altLang="en-US" dirty="0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2" name="图片 92161" descr="06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56590"/>
            <a:ext cx="9144000" cy="6201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矩形 92162"/>
          <p:cNvSpPr/>
          <p:nvPr/>
        </p:nvSpPr>
        <p:spPr>
          <a:xfrm>
            <a:off x="3527425" y="1638300"/>
            <a:ext cx="5562600" cy="368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信号发生器输出正弦波形的频率为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1kHz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92164" name="矩形 92163"/>
          <p:cNvSpPr/>
          <p:nvPr/>
        </p:nvSpPr>
        <p:spPr>
          <a:xfrm>
            <a:off x="1593850" y="2473960"/>
            <a:ext cx="8458200" cy="64516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运算放大器输出波形与输入波形相同、其幅度为输入波形幅度的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倍左右，输出波形与输入波形相位相同。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ldLvl="0" animBg="1"/>
      <p:bldP spid="92164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186" name="图片 93185" descr="0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597535"/>
            <a:ext cx="9144000" cy="6260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矩形 93186"/>
          <p:cNvSpPr/>
          <p:nvPr/>
        </p:nvSpPr>
        <p:spPr>
          <a:xfrm>
            <a:off x="3867785" y="1548765"/>
            <a:ext cx="5867400" cy="368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信号发生器输出正弦波形的频率为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10kHz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93188" name="矩形 93187"/>
          <p:cNvSpPr/>
          <p:nvPr/>
        </p:nvSpPr>
        <p:spPr>
          <a:xfrm>
            <a:off x="1828800" y="2133600"/>
            <a:ext cx="8458200" cy="64516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运算放大器输出波形与输入波形相同、其幅度为输入波形幅度的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倍左右，输出波形与输入波形相位相同。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ldLvl="0" animBg="1"/>
      <p:bldP spid="93188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210" name="图片 94209" descr="06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692150"/>
            <a:ext cx="9144000" cy="616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矩形 94210"/>
          <p:cNvSpPr/>
          <p:nvPr/>
        </p:nvSpPr>
        <p:spPr>
          <a:xfrm>
            <a:off x="3621405" y="1638300"/>
            <a:ext cx="5867400" cy="368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信号发生器输出正弦波形的频率为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50kHz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94212" name="矩形 94211"/>
          <p:cNvSpPr/>
          <p:nvPr/>
        </p:nvSpPr>
        <p:spPr>
          <a:xfrm>
            <a:off x="1828800" y="2251075"/>
            <a:ext cx="8458200" cy="64516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运算放大器输出波形与输入波形相同、其幅度为输入波形幅度的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倍左右，输出波形与输入波形相位已经</a:t>
            </a:r>
            <a:r>
              <a:rPr lang="zh-CN" altLang="en-US" u="sng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有所差别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ldLvl="0" animBg="1"/>
      <p:bldP spid="94212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4" name="图片 95233" descr="06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43585"/>
            <a:ext cx="9144000" cy="6114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矩形 95234"/>
          <p:cNvSpPr/>
          <p:nvPr/>
        </p:nvSpPr>
        <p:spPr>
          <a:xfrm>
            <a:off x="3832860" y="1349375"/>
            <a:ext cx="5867400" cy="3683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信号发生器输出正弦波形的频率为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100kHz</a:t>
            </a:r>
            <a:endParaRPr lang="en-US" altLang="zh-CN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  <p:sp>
        <p:nvSpPr>
          <p:cNvPr id="95236" name="矩形 95235"/>
          <p:cNvSpPr/>
          <p:nvPr/>
        </p:nvSpPr>
        <p:spPr>
          <a:xfrm>
            <a:off x="1828800" y="2073910"/>
            <a:ext cx="8458200" cy="92202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运算放大器输出波形发生明显失真，其幅度有所减小，不再是输入波形幅度的</a:t>
            </a:r>
            <a:r>
              <a:rPr lang="en-US" altLang="zh-CN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倍左右，输出波形与输入波形相位也</a:t>
            </a:r>
            <a:r>
              <a:rPr lang="zh-CN" altLang="en-US" u="sng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有所差别</a:t>
            </a:r>
            <a:r>
              <a:rPr lang="zh-CN" altLang="en-US" dirty="0">
                <a:solidFill>
                  <a:schemeClr val="bg1"/>
                </a:solidFill>
                <a:latin typeface="Times New Roman" panose="02020503050405090304" pitchFamily="18" charset="0"/>
                <a:ea typeface="楷体_GB2312" pitchFamily="1" charset="-122"/>
              </a:rPr>
              <a:t>。其原因是超出实际运算放大器的工作频率范围。</a:t>
            </a:r>
            <a:endParaRPr lang="zh-CN" altLang="en-US">
              <a:solidFill>
                <a:schemeClr val="bg1"/>
              </a:solidFill>
              <a:latin typeface="Times New Roman" panose="02020503050405090304" pitchFamily="18" charset="0"/>
              <a:ea typeface="楷体_GB2312" pitchFamily="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ldLvl="0" animBg="1"/>
      <p:bldP spid="95236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9736667" cy="42333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814345" y="1516837"/>
            <a:ext cx="1910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latin typeface="微软雅黑" charset="-122"/>
                <a:ea typeface="微软雅黑" charset="-122"/>
              </a:rPr>
              <a:t>谢谢！</a:t>
            </a:r>
            <a:endParaRPr lang="zh-CN" altLang="en-US" sz="6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9129" y="3310149"/>
            <a:ext cx="7542307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b="1" dirty="0">
                <a:latin typeface="微软雅黑" charset="-122"/>
                <a:ea typeface="微软雅黑" charset="-122"/>
              </a:rPr>
              <a:t>Smart DSP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地址：厦门大学信息学院 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6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号楼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211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r>
              <a:rPr lang="en-US" altLang="zh-CN" sz="3200" b="1" dirty="0">
                <a:latin typeface="微软雅黑" charset="-122"/>
                <a:ea typeface="微软雅黑" charset="-122"/>
              </a:rPr>
              <a:t>https://</a:t>
            </a:r>
            <a:r>
              <a:rPr lang="en-US" altLang="zh-CN" sz="3200" b="1" dirty="0" err="1">
                <a:latin typeface="微软雅黑" charset="-122"/>
                <a:ea typeface="微软雅黑" charset="-122"/>
              </a:rPr>
              <a:t>tormii.github.io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5" name="文本框 115714"/>
          <p:cNvSpPr txBox="1"/>
          <p:nvPr/>
        </p:nvSpPr>
        <p:spPr>
          <a:xfrm>
            <a:off x="1703388" y="765175"/>
            <a:ext cx="9432925" cy="2461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在电子技术中，运放可以用于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．信号的运算</a:t>
            </a:r>
            <a:r>
              <a:rPr lang="en-US" altLang="zh-CN" sz="28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如比例、加法、减法、积分、微分等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．信号的处理</a:t>
            </a:r>
            <a:r>
              <a:rPr lang="en-US" altLang="zh-CN" sz="28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如有源滤波、采样保持、电压比较等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1720850" y="3352800"/>
            <a:ext cx="7543800" cy="1599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3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．波形的产生</a:t>
            </a:r>
            <a:r>
              <a:rPr lang="en-US" altLang="zh-CN" sz="28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矩形波、锯齿波、三角波等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4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．信号的测量</a:t>
            </a:r>
            <a:r>
              <a:rPr lang="en-US" altLang="zh-CN" sz="2800" b="1">
                <a:solidFill>
                  <a:srgbClr val="020202"/>
                </a:solidFill>
                <a:latin typeface="Times New Roman" panose="02020503050405090304" pitchFamily="18" charset="0"/>
                <a:ea typeface="楷体_GB2312" pitchFamily="1" charset="-122"/>
              </a:rPr>
              <a:t>——</a:t>
            </a:r>
            <a:r>
              <a:rPr lang="zh-CN" altLang="en-US" sz="2800" b="1" dirty="0">
                <a:solidFill>
                  <a:srgbClr val="020202"/>
                </a:solidFill>
                <a:latin typeface="楷体_GB2312" pitchFamily="1" charset="-122"/>
                <a:ea typeface="楷体_GB2312" pitchFamily="1" charset="-122"/>
              </a:rPr>
              <a:t>主要用于测量信号的放大</a:t>
            </a:r>
            <a:endParaRPr lang="zh-CN" altLang="en-US" sz="2800" b="1" dirty="0">
              <a:solidFill>
                <a:srgbClr val="020202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文本框 3073"/>
          <p:cNvSpPr txBox="1"/>
          <p:nvPr/>
        </p:nvSpPr>
        <p:spPr>
          <a:xfrm>
            <a:off x="2133600" y="4434205"/>
            <a:ext cx="80010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运放器件的电气图形符号如图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(a)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所示。运放在正常工作时，需将一个直流正电源和一个直流负电源与运放的电源端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E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相连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[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图</a:t>
            </a:r>
            <a:r>
              <a:rPr lang="en-US" altLang="zh-CN" sz="2000" b="1">
                <a:latin typeface="Times New Roman" panose="02020503050405090304" pitchFamily="18" charset="0"/>
                <a:ea typeface="楷体_GB2312" pitchFamily="1" charset="-122"/>
              </a:rPr>
              <a:t>(b)]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两个电源的公共端构成运放的外部接地端。</a:t>
            </a:r>
            <a:endParaRPr lang="zh-CN" altLang="en-US" sz="20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3083" name="组合 3082"/>
          <p:cNvGrpSpPr/>
          <p:nvPr/>
        </p:nvGrpSpPr>
        <p:grpSpPr>
          <a:xfrm>
            <a:off x="2590800" y="697230"/>
            <a:ext cx="7086600" cy="3840572"/>
            <a:chOff x="864" y="48"/>
            <a:chExt cx="4272" cy="2143"/>
          </a:xfrm>
        </p:grpSpPr>
        <p:graphicFrame>
          <p:nvGraphicFramePr>
            <p:cNvPr id="3079" name="对象 3078"/>
            <p:cNvGraphicFramePr/>
            <p:nvPr/>
          </p:nvGraphicFramePr>
          <p:xfrm>
            <a:off x="864" y="48"/>
            <a:ext cx="4272" cy="1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1" imgW="20472400" imgH="9182100" progId="Photoshop.Image.5">
                    <p:embed/>
                  </p:oleObj>
                </mc:Choice>
                <mc:Fallback>
                  <p:oleObj name="" r:id="rId1" imgW="20472400" imgH="9182100" progId="Photoshop.Image.5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64" y="48"/>
                          <a:ext cx="4272" cy="19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0" name="矩形 3079"/>
            <p:cNvSpPr/>
            <p:nvPr/>
          </p:nvSpPr>
          <p:spPr>
            <a:xfrm>
              <a:off x="2592" y="1968"/>
              <a:ext cx="570" cy="2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7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charRg st="0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4">
                                            <p:txEl>
                                              <p:charRg st="0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矩形 22529"/>
          <p:cNvSpPr/>
          <p:nvPr/>
        </p:nvSpPr>
        <p:spPr>
          <a:xfrm>
            <a:off x="1711325" y="3845560"/>
            <a:ext cx="904557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运放与外部电路连接的端钮只有四个：两个输入端、一个输出端和一个接地端，这样，运放可看为是一个四端元件。图中</a:t>
            </a:r>
            <a:r>
              <a:rPr lang="en-US" altLang="zh-CN" sz="2000" b="1" i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zh-CN" altLang="en-US" sz="2000" b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000" b="1" i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zh-CN" altLang="en-US" sz="20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分别表示进入反相输入端和同相输入端的电流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i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表示进入输出端的电流。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、</a:t>
            </a:r>
            <a:r>
              <a:rPr lang="en-US" altLang="zh-CN" sz="2000" b="1" i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zh-CN" altLang="en-US" sz="20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0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000" b="1" dirty="0">
                <a:latin typeface="Times New Roman" panose="02020503050405090304" pitchFamily="18" charset="0"/>
                <a:ea typeface="楷体_GB2312" pitchFamily="1" charset="-122"/>
              </a:rPr>
              <a:t>分别表示反相输入端、同相输入端和输出端相对接地端的电压。</a:t>
            </a:r>
            <a:r>
              <a:rPr lang="en-US" altLang="zh-CN" sz="2000" b="1" i="1" err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 err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000" b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000" b="1" i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+</a:t>
            </a:r>
            <a:r>
              <a:rPr lang="en-US" altLang="zh-CN" sz="2000" b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en-US" altLang="zh-CN" sz="2000" b="1" i="1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000" b="1" baseline="-3000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-</a:t>
            </a:r>
            <a:r>
              <a:rPr lang="zh-CN" altLang="en-US" sz="2000" b="1" dirty="0">
                <a:solidFill>
                  <a:srgbClr val="800000"/>
                </a:solidFill>
                <a:latin typeface="Times New Roman" panose="02020503050405090304" pitchFamily="18" charset="0"/>
                <a:ea typeface="楷体_GB2312" pitchFamily="1" charset="-122"/>
              </a:rPr>
              <a:t>称为差模输入电压。 </a:t>
            </a:r>
            <a:endParaRPr lang="zh-CN" altLang="en-US" sz="2000" b="1" dirty="0">
              <a:solidFill>
                <a:srgbClr val="80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2536" name="对象 22535"/>
          <p:cNvGraphicFramePr/>
          <p:nvPr/>
        </p:nvGraphicFramePr>
        <p:xfrm>
          <a:off x="2895600" y="788035"/>
          <a:ext cx="6324600" cy="30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20472400" imgH="9182100" progId="Photoshop.Image.5">
                  <p:embed/>
                </p:oleObj>
              </mc:Choice>
              <mc:Fallback>
                <p:oleObj name="" r:id="rId1" imgW="20472400" imgH="9182100" progId="Photoshop.Image.5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5600" y="788035"/>
                        <a:ext cx="6324600" cy="3065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0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charRg st="0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dvAuto="100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6" name="文本框 5125"/>
          <p:cNvSpPr txBox="1"/>
          <p:nvPr/>
        </p:nvSpPr>
        <p:spPr>
          <a:xfrm>
            <a:off x="2133600" y="552450"/>
            <a:ext cx="8001000" cy="1614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en-US" altLang="zh-CN" sz="22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200" b="1" dirty="0">
                <a:latin typeface="Times New Roman" panose="02020503050405090304" pitchFamily="18" charset="0"/>
                <a:ea typeface="楷体_GB2312" pitchFamily="1" charset="-122"/>
              </a:rPr>
              <a:t>运放工作在直流和低频信号的条件下，其输出电压与差模输入电压的典型转移特性曲线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en-US" altLang="zh-CN" sz="2200" b="1">
                <a:latin typeface="Times New Roman" panose="02020503050405090304" pitchFamily="18" charset="0"/>
                <a:ea typeface="楷体_GB2312" pitchFamily="1" charset="-122"/>
              </a:rPr>
              <a:t>=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f</a:t>
            </a:r>
            <a:r>
              <a:rPr lang="en-US" altLang="zh-CN" sz="2200" b="1" err="1">
                <a:latin typeface="Times New Roman" panose="02020503050405090304" pitchFamily="18" charset="0"/>
                <a:ea typeface="楷体_GB2312" pitchFamily="1" charset="-122"/>
              </a:rPr>
              <a:t>(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en-US" altLang="zh-CN" sz="2200" b="1">
                <a:latin typeface="Times New Roman" panose="02020503050405090304" pitchFamily="18" charset="0"/>
                <a:ea typeface="楷体_GB2312" pitchFamily="1" charset="-122"/>
              </a:rPr>
              <a:t>)</a:t>
            </a:r>
            <a:r>
              <a:rPr lang="zh-CN" altLang="en-US" sz="2200" b="1" dirty="0">
                <a:latin typeface="Times New Roman" panose="02020503050405090304" pitchFamily="18" charset="0"/>
                <a:ea typeface="楷体_GB2312" pitchFamily="1" charset="-122"/>
              </a:rPr>
              <a:t>如图示。该曲线有三个明显的特点：</a:t>
            </a:r>
            <a:endParaRPr lang="zh-CN" altLang="en-US" sz="22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pSp>
        <p:nvGrpSpPr>
          <p:cNvPr id="5129" name="组合 5128"/>
          <p:cNvGrpSpPr/>
          <p:nvPr/>
        </p:nvGrpSpPr>
        <p:grpSpPr>
          <a:xfrm>
            <a:off x="4419600" y="3048000"/>
            <a:ext cx="3352800" cy="3122613"/>
            <a:chOff x="3504" y="50"/>
            <a:chExt cx="2112" cy="1967"/>
          </a:xfrm>
        </p:grpSpPr>
        <p:graphicFrame>
          <p:nvGraphicFramePr>
            <p:cNvPr id="5125" name="对象 5124"/>
            <p:cNvGraphicFramePr/>
            <p:nvPr/>
          </p:nvGraphicFramePr>
          <p:xfrm>
            <a:off x="3504" y="50"/>
            <a:ext cx="2112" cy="1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1581785" imgH="1292225" progId="Photoshop.Image.5">
                    <p:embed/>
                  </p:oleObj>
                </mc:Choice>
                <mc:Fallback>
                  <p:oleObj name="" r:id="rId1" imgW="1581785" imgH="1292225" progId="Photoshop.Image.5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04" y="50"/>
                          <a:ext cx="2112" cy="17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7" name="矩形 5126"/>
            <p:cNvSpPr/>
            <p:nvPr/>
          </p:nvSpPr>
          <p:spPr>
            <a:xfrm>
              <a:off x="4272" y="1766"/>
              <a:ext cx="59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图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4</a:t>
              </a:r>
              <a:r>
                <a:rPr lang="zh-CN" altLang="en-US" sz="2000" b="1" dirty="0">
                  <a:latin typeface="Times New Roman" panose="02020503050405090304" pitchFamily="18" charset="0"/>
                  <a:ea typeface="楷体_GB2312" pitchFamily="1" charset="-122"/>
                </a:rPr>
                <a:t>－</a:t>
              </a:r>
              <a:r>
                <a:rPr lang="en-US" altLang="zh-CN" sz="2000" b="1">
                  <a:latin typeface="Times New Roman" panose="02020503050405090304" pitchFamily="18" charset="0"/>
                  <a:ea typeface="楷体_GB2312" pitchFamily="1" charset="-122"/>
                </a:rPr>
                <a:t>8</a:t>
              </a:r>
              <a:endParaRPr lang="en-US" altLang="zh-CN" sz="2000" b="1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</p:grpSp>
      <p:sp>
        <p:nvSpPr>
          <p:cNvPr id="5130" name="矩形 5129"/>
          <p:cNvSpPr/>
          <p:nvPr/>
        </p:nvSpPr>
        <p:spPr>
          <a:xfrm>
            <a:off x="2133600" y="2228850"/>
            <a:ext cx="8001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200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en-US" altLang="zh-CN" sz="2200" b="1">
                <a:latin typeface="Times New Roman" panose="02020503050405090304" pitchFamily="18" charset="0"/>
                <a:ea typeface="楷体_GB2312" pitchFamily="1" charset="-122"/>
              </a:rPr>
              <a:t>1</a:t>
            </a:r>
            <a:r>
              <a:rPr lang="zh-CN" altLang="en-US" sz="2200" b="1" dirty="0">
                <a:latin typeface="Times New Roman" panose="02020503050405090304" pitchFamily="18" charset="0"/>
                <a:ea typeface="楷体_GB2312" pitchFamily="1" charset="-122"/>
              </a:rPr>
              <a:t>．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200" b="1">
                <a:latin typeface="Times New Roman" panose="02020503050405090304" pitchFamily="18" charset="0"/>
                <a:ea typeface="楷体_GB2312" pitchFamily="1" charset="-122"/>
              </a:rPr>
              <a:t>和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200" b="1" dirty="0">
                <a:latin typeface="Times New Roman" panose="02020503050405090304" pitchFamily="18" charset="0"/>
                <a:ea typeface="楷体_GB2312" pitchFamily="1" charset="-122"/>
              </a:rPr>
              <a:t>有不同的比例尺度：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o</a:t>
            </a:r>
            <a:r>
              <a:rPr lang="zh-CN" altLang="en-US" sz="2200" b="1">
                <a:latin typeface="Times New Roman" panose="02020503050405090304" pitchFamily="18" charset="0"/>
                <a:ea typeface="楷体_GB2312" pitchFamily="1" charset="-122"/>
              </a:rPr>
              <a:t>用</a:t>
            </a:r>
            <a:r>
              <a:rPr lang="en-US" altLang="zh-CN" sz="2200" b="1">
                <a:latin typeface="Times New Roman" panose="02020503050405090304" pitchFamily="18" charset="0"/>
                <a:ea typeface="楷体_GB2312" pitchFamily="1" charset="-122"/>
              </a:rPr>
              <a:t>V; </a:t>
            </a:r>
            <a:r>
              <a:rPr lang="en-US" altLang="zh-CN" sz="2200" b="1" i="1" err="1">
                <a:latin typeface="Times New Roman" panose="02020503050405090304" pitchFamily="18" charset="0"/>
                <a:ea typeface="楷体_GB2312" pitchFamily="1" charset="-122"/>
              </a:rPr>
              <a:t>u</a:t>
            </a:r>
            <a:r>
              <a:rPr lang="en-US" altLang="zh-CN" sz="2200" b="1" baseline="-30000" err="1">
                <a:latin typeface="Times New Roman" panose="02020503050405090304" pitchFamily="18" charset="0"/>
                <a:ea typeface="楷体_GB2312" pitchFamily="1" charset="-122"/>
              </a:rPr>
              <a:t>d</a:t>
            </a:r>
            <a:r>
              <a:rPr lang="zh-CN" altLang="en-US" sz="2200" b="1">
                <a:latin typeface="Times New Roman" panose="02020503050405090304" pitchFamily="18" charset="0"/>
                <a:ea typeface="楷体_GB2312" pitchFamily="1" charset="-122"/>
              </a:rPr>
              <a:t>用</a:t>
            </a:r>
            <a:r>
              <a:rPr lang="en-US" altLang="zh-CN" sz="2200" b="1">
                <a:latin typeface="Times New Roman" panose="02020503050405090304" pitchFamily="18" charset="0"/>
                <a:ea typeface="楷体_GB2312" pitchFamily="1" charset="-122"/>
              </a:rPr>
              <a:t>mV</a:t>
            </a:r>
            <a:r>
              <a:rPr lang="zh-CN" altLang="en-US" sz="2200" b="1">
                <a:latin typeface="Times New Roman" panose="02020503050405090304" pitchFamily="18" charset="0"/>
                <a:ea typeface="楷体_GB2312" pitchFamily="1" charset="-122"/>
              </a:rPr>
              <a:t>。</a:t>
            </a:r>
            <a:endParaRPr lang="zh-CN" altLang="en-US" sz="2200" b="1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charRg st="0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charRg st="0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30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advAuto="1000" build="p"/>
      <p:bldP spid="5130" grpId="0" advAuto="1000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0</TotalTime>
  <Words>5224</Words>
  <Application>WPS 演示</Application>
  <PresentationFormat>宽屏</PresentationFormat>
  <Paragraphs>482</Paragraphs>
  <Slides>56</Slides>
  <Notes>112</Notes>
  <HiddenSlides>0</HiddenSlides>
  <MMClips>0</MMClips>
  <ScaleCrop>false</ScaleCrop>
  <HeadingPairs>
    <vt:vector size="8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66</vt:i4>
      </vt:variant>
      <vt:variant>
        <vt:lpstr>幻灯片标题</vt:lpstr>
      </vt:variant>
      <vt:variant>
        <vt:i4>56</vt:i4>
      </vt:variant>
    </vt:vector>
  </HeadingPairs>
  <TitlesOfParts>
    <vt:vector size="155" baseType="lpstr">
      <vt:lpstr>Arial</vt:lpstr>
      <vt:lpstr>宋体</vt:lpstr>
      <vt:lpstr>Wingdings</vt:lpstr>
      <vt:lpstr>微软雅黑</vt:lpstr>
      <vt:lpstr>汉仪旗黑</vt:lpstr>
      <vt:lpstr>Times New Roman</vt:lpstr>
      <vt:lpstr>楷体_GB2312</vt:lpstr>
      <vt:lpstr>汉仪楷体简</vt:lpstr>
      <vt:lpstr>Garamond</vt:lpstr>
      <vt:lpstr>Symbol</vt:lpstr>
      <vt:lpstr>宋体</vt:lpstr>
      <vt:lpstr>宋体</vt:lpstr>
      <vt:lpstr>Arial Unicode MS</vt:lpstr>
      <vt:lpstr>汉仪书宋二KW</vt:lpstr>
      <vt:lpstr>Tw Cen MT</vt:lpstr>
      <vt:lpstr>Calibri</vt:lpstr>
      <vt:lpstr>Helvetica Neue</vt:lpstr>
      <vt:lpstr>Wingdings 2</vt:lpstr>
      <vt:lpstr>Kingsoft Sign</vt:lpstr>
      <vt:lpstr>Verdana</vt:lpstr>
      <vt:lpstr>幼圆</vt:lpstr>
      <vt:lpstr>华文宋体</vt:lpstr>
      <vt:lpstr>黑体</vt:lpstr>
      <vt:lpstr>儷宋 Pro</vt:lpstr>
      <vt:lpstr>汉仪中黑KW</vt:lpstr>
      <vt:lpstr>隶书</vt:lpstr>
      <vt:lpstr>华文仿宋</vt:lpstr>
      <vt:lpstr>DejaVu Math TeX Gyre</vt:lpstr>
      <vt:lpstr>华文楷体</vt:lpstr>
      <vt:lpstr>苹方-简</vt:lpstr>
      <vt:lpstr>宋体-简</vt:lpstr>
      <vt:lpstr>报隶-简</vt:lpstr>
      <vt:lpstr>水滴</vt:lpstr>
      <vt:lpstr>MSPhotoEd.3</vt:lpstr>
      <vt:lpstr>Equation.3</vt:lpstr>
      <vt:lpstr>Photoshop.Image.5</vt:lpstr>
      <vt:lpstr>Photoshop.Image.5</vt:lpstr>
      <vt:lpstr>Photoshop.Image.5</vt:lpstr>
      <vt:lpstr>Photoshop.Image.5</vt:lpstr>
      <vt:lpstr>Equation.3</vt:lpstr>
      <vt:lpstr>Equation.3</vt:lpstr>
      <vt:lpstr>Photoshop.Image.5</vt:lpstr>
      <vt:lpstr>Photoshop.Image.5</vt:lpstr>
      <vt:lpstr>Equation.3</vt:lpstr>
      <vt:lpstr>Visio.Drawing.11</vt:lpstr>
      <vt:lpstr>Photoshop.Image.5</vt:lpstr>
      <vt:lpstr>Equation.3</vt:lpstr>
      <vt:lpstr>Photoshop.Image.5</vt:lpstr>
      <vt:lpstr>Photoshop.Image.5</vt:lpstr>
      <vt:lpstr>Equation.DSMT4</vt:lpstr>
      <vt:lpstr>Photoshop.Image.5</vt:lpstr>
      <vt:lpstr>Equation.DSMT4</vt:lpstr>
      <vt:lpstr>Photoshop.Image.5</vt:lpstr>
      <vt:lpstr>Photoshop.Image.5</vt:lpstr>
      <vt:lpstr>Equation.3</vt:lpstr>
      <vt:lpstr>Photoshop.Image.5</vt:lpstr>
      <vt:lpstr>Equation.3</vt:lpstr>
      <vt:lpstr>Equation.3</vt:lpstr>
      <vt:lpstr>Photoshop.Image.5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Photoshop.Image.5</vt:lpstr>
      <vt:lpstr>Equation.DSMT4</vt:lpstr>
      <vt:lpstr>Equation.DSMT4</vt:lpstr>
      <vt:lpstr>Equation.3</vt:lpstr>
      <vt:lpstr>Photoshop.Image.5</vt:lpstr>
      <vt:lpstr>Photoshop.Image.5</vt:lpstr>
      <vt:lpstr>Equation.3</vt:lpstr>
      <vt:lpstr>Equation.3</vt:lpstr>
      <vt:lpstr>Visio.Drawing.11</vt:lpstr>
      <vt:lpstr>Equation.DSMT4</vt:lpstr>
      <vt:lpstr>Equation.DSMT4</vt:lpstr>
      <vt:lpstr>Photoshop.Image.5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Photoshop.Image.5</vt:lpstr>
      <vt:lpstr>Equation.3</vt:lpstr>
      <vt:lpstr>Photoshop.Image.5</vt:lpstr>
      <vt:lpstr>Equation.3</vt:lpstr>
      <vt:lpstr>Photoshop.Image.5</vt:lpstr>
      <vt:lpstr>Photoshop.Image.5</vt:lpstr>
      <vt:lpstr>Equation.3</vt:lpstr>
      <vt:lpstr>Equation.3</vt:lpstr>
      <vt:lpstr>Equation.DSMT4</vt:lpstr>
      <vt:lpstr>Photoshop.Image.5</vt:lpstr>
      <vt:lpstr>Equation.3</vt:lpstr>
      <vt:lpstr>PowerPoint 演示文稿</vt:lpstr>
      <vt:lpstr>PowerPoint 演示文稿</vt:lpstr>
      <vt:lpstr>PowerPoint 演示文稿</vt:lpstr>
      <vt:lpstr>PowerPoint 演示文稿</vt:lpstr>
      <vt:lpstr>§4－1  运算放大器的电路模型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4－2  比例电路分析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电路和电路元件</dc:title>
  <dc:creator>chunxian gao</dc:creator>
  <cp:lastModifiedBy>图小童</cp:lastModifiedBy>
  <cp:revision>444</cp:revision>
  <dcterms:created xsi:type="dcterms:W3CDTF">2024-05-10T09:09:40Z</dcterms:created>
  <dcterms:modified xsi:type="dcterms:W3CDTF">2024-05-10T09:09:40Z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3FC91F0B2A84EDDA40EA1F665AFDD9E1_43</vt:lpwstr>
  </property>
  <property fmtid="{D5CDD505-2E9C-101B-9397-08002B2CF9AE}" pid="3" name="KSOProductBuildVer">
    <vt:lpwstr>2052-6.5.2.8766</vt:lpwstr>
  </property>
</Properties>
</file>